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16"/>
  </p:notesMasterIdLst>
  <p:sldIdLst>
    <p:sldId id="257" r:id="rId4"/>
    <p:sldId id="267" r:id="rId5"/>
    <p:sldId id="270" r:id="rId6"/>
    <p:sldId id="264" r:id="rId7"/>
    <p:sldId id="268" r:id="rId8"/>
    <p:sldId id="265" r:id="rId9"/>
    <p:sldId id="260" r:id="rId10"/>
    <p:sldId id="261" r:id="rId11"/>
    <p:sldId id="262" r:id="rId12"/>
    <p:sldId id="263" r:id="rId13"/>
    <p:sldId id="269"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41"/>
    <p:restoredTop sz="92663"/>
  </p:normalViewPr>
  <p:slideViewPr>
    <p:cSldViewPr snapToGrid="0" snapToObjects="1" showGuides="1">
      <p:cViewPr varScale="1">
        <p:scale>
          <a:sx n="123" d="100"/>
          <a:sy n="123" d="100"/>
        </p:scale>
        <p:origin x="45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5" Type="http://schemas.openxmlformats.org/officeDocument/2006/relationships/image" Target="../media/image20.jpg"/><Relationship Id="rId4" Type="http://schemas.openxmlformats.org/officeDocument/2006/relationships/image" Target="../media/image1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image" Target="../media/image16.jpg"/><Relationship Id="rId5" Type="http://schemas.openxmlformats.org/officeDocument/2006/relationships/image" Target="../media/image20.jpg"/><Relationship Id="rId4" Type="http://schemas.openxmlformats.org/officeDocument/2006/relationships/image" Target="../media/image19.jp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C3B01-960F-4567-B50A-61E4B90BD487}" type="doc">
      <dgm:prSet loTypeId="urn:microsoft.com/office/officeart/2005/8/layout/hProcess10" loCatId="process" qsTypeId="urn:microsoft.com/office/officeart/2005/8/quickstyle/simple3" qsCatId="simple" csTypeId="urn:microsoft.com/office/officeart/2005/8/colors/accent0_2" csCatId="mainScheme" phldr="1"/>
      <dgm:spPr/>
      <dgm:t>
        <a:bodyPr/>
        <a:lstStyle/>
        <a:p>
          <a:endParaRPr lang="en-US"/>
        </a:p>
      </dgm:t>
    </dgm:pt>
    <dgm:pt modelId="{2D7367AA-DC8C-4E9B-8B41-959EE496C4ED}">
      <dgm:prSet phldrT="[Text]" custT="1"/>
      <dgm:spPr/>
      <dgm:t>
        <a:bodyPr/>
        <a:lstStyle/>
        <a:p>
          <a:pPr>
            <a:lnSpc>
              <a:spcPct val="100000"/>
            </a:lnSpc>
          </a:pPr>
          <a:r>
            <a:rPr lang="en-US" sz="1600" b="1" i="0" u="none" dirty="0">
              <a:solidFill>
                <a:schemeClr val="tx1"/>
              </a:solidFill>
              <a:effectLst/>
            </a:rPr>
            <a:t>Business Case</a:t>
          </a:r>
        </a:p>
      </dgm:t>
    </dgm:pt>
    <dgm:pt modelId="{E5F701C3-C192-4268-93AA-244C5B8FB9FB}" type="parTrans" cxnId="{BEC6AAF0-A320-450E-8548-43FA04C311F6}">
      <dgm:prSet/>
      <dgm:spPr/>
      <dgm:t>
        <a:bodyPr/>
        <a:lstStyle/>
        <a:p>
          <a:endParaRPr lang="en-US">
            <a:solidFill>
              <a:schemeClr val="tx1"/>
            </a:solidFill>
          </a:endParaRPr>
        </a:p>
      </dgm:t>
    </dgm:pt>
    <dgm:pt modelId="{F573029B-8086-4674-A44A-D0EBBD2D0BDE}" type="sibTrans" cxnId="{BEC6AAF0-A320-450E-8548-43FA04C311F6}">
      <dgm:prSet/>
      <dgm:spPr/>
      <dgm:t>
        <a:bodyPr/>
        <a:lstStyle/>
        <a:p>
          <a:endParaRPr lang="en-US">
            <a:solidFill>
              <a:schemeClr val="tx1"/>
            </a:solidFill>
          </a:endParaRPr>
        </a:p>
      </dgm:t>
    </dgm:pt>
    <dgm:pt modelId="{3CF105B5-6883-4CA2-92A0-8A42AF39AE60}">
      <dgm:prSet phldrT="[Text]" custT="1"/>
      <dgm:spPr/>
      <dgm:t>
        <a:bodyPr/>
        <a:lstStyle/>
        <a:p>
          <a:pPr marL="111125" indent="-111125">
            <a:lnSpc>
              <a:spcPct val="100000"/>
            </a:lnSpc>
          </a:pPr>
          <a:r>
            <a:rPr lang="en-US" sz="1050" dirty="0">
              <a:solidFill>
                <a:schemeClr val="tx1"/>
              </a:solidFill>
            </a:rPr>
            <a:t>Defined Business Problem</a:t>
          </a:r>
        </a:p>
      </dgm:t>
    </dgm:pt>
    <dgm:pt modelId="{403E1813-E934-4838-8482-0F8A49D62F72}" type="parTrans" cxnId="{C7450B92-5F69-4B76-B547-FDFDA5751D22}">
      <dgm:prSet/>
      <dgm:spPr/>
      <dgm:t>
        <a:bodyPr/>
        <a:lstStyle/>
        <a:p>
          <a:endParaRPr lang="en-US">
            <a:solidFill>
              <a:schemeClr val="tx1"/>
            </a:solidFill>
          </a:endParaRPr>
        </a:p>
      </dgm:t>
    </dgm:pt>
    <dgm:pt modelId="{183526C6-2178-47A1-8E57-69D331CF9013}" type="sibTrans" cxnId="{C7450B92-5F69-4B76-B547-FDFDA5751D22}">
      <dgm:prSet/>
      <dgm:spPr/>
      <dgm:t>
        <a:bodyPr/>
        <a:lstStyle/>
        <a:p>
          <a:endParaRPr lang="en-US">
            <a:solidFill>
              <a:schemeClr val="tx1"/>
            </a:solidFill>
          </a:endParaRPr>
        </a:p>
      </dgm:t>
    </dgm:pt>
    <dgm:pt modelId="{15D7B346-1188-44A4-90E0-E0F26697C7EF}">
      <dgm:prSet phldrT="[Text]" custT="1"/>
      <dgm:spPr/>
      <dgm:t>
        <a:bodyPr/>
        <a:lstStyle/>
        <a:p>
          <a:pPr>
            <a:lnSpc>
              <a:spcPct val="90000"/>
            </a:lnSpc>
          </a:pPr>
          <a:r>
            <a:rPr lang="en-US" sz="1600" b="1" dirty="0">
              <a:solidFill>
                <a:schemeClr val="tx1"/>
              </a:solidFill>
              <a:effectLst/>
            </a:rPr>
            <a:t>Clean Data</a:t>
          </a:r>
        </a:p>
      </dgm:t>
    </dgm:pt>
    <dgm:pt modelId="{37ADE015-9C44-4CD1-A618-802FC4F61646}" type="parTrans" cxnId="{3DC59055-3040-4FA6-82CD-7358069E33FD}">
      <dgm:prSet/>
      <dgm:spPr/>
      <dgm:t>
        <a:bodyPr/>
        <a:lstStyle/>
        <a:p>
          <a:endParaRPr lang="en-US">
            <a:solidFill>
              <a:schemeClr val="tx1"/>
            </a:solidFill>
          </a:endParaRPr>
        </a:p>
      </dgm:t>
    </dgm:pt>
    <dgm:pt modelId="{0986737F-7C30-427F-9890-D845306725A5}" type="sibTrans" cxnId="{3DC59055-3040-4FA6-82CD-7358069E33FD}">
      <dgm:prSet/>
      <dgm:spPr/>
      <dgm:t>
        <a:bodyPr/>
        <a:lstStyle/>
        <a:p>
          <a:endParaRPr lang="en-US">
            <a:solidFill>
              <a:schemeClr val="tx1"/>
            </a:solidFill>
          </a:endParaRPr>
        </a:p>
      </dgm:t>
    </dgm:pt>
    <dgm:pt modelId="{57812ED6-0D27-4DF9-B270-B70250B7B51A}">
      <dgm:prSet phldrT="[Text]" custT="1"/>
      <dgm:spPr/>
      <dgm:t>
        <a:bodyPr/>
        <a:lstStyle/>
        <a:p>
          <a:pPr marL="111125" indent="-111125">
            <a:lnSpc>
              <a:spcPct val="100000"/>
            </a:lnSpc>
          </a:pPr>
          <a:r>
            <a:rPr lang="en-US" sz="1050" dirty="0">
              <a:solidFill>
                <a:schemeClr val="tx1"/>
              </a:solidFill>
            </a:rPr>
            <a:t>Clean the extracted data.</a:t>
          </a:r>
        </a:p>
      </dgm:t>
    </dgm:pt>
    <dgm:pt modelId="{5B49B2F4-6FC7-4D1E-ACF8-ED0505AD9746}" type="parTrans" cxnId="{6BCA2FBA-CBB8-4EF2-B646-B295CE523B73}">
      <dgm:prSet/>
      <dgm:spPr/>
      <dgm:t>
        <a:bodyPr/>
        <a:lstStyle/>
        <a:p>
          <a:endParaRPr lang="en-US">
            <a:solidFill>
              <a:schemeClr val="tx1"/>
            </a:solidFill>
          </a:endParaRPr>
        </a:p>
      </dgm:t>
    </dgm:pt>
    <dgm:pt modelId="{1E5D7B84-E799-4A62-AC15-9414E50181E7}" type="sibTrans" cxnId="{6BCA2FBA-CBB8-4EF2-B646-B295CE523B73}">
      <dgm:prSet/>
      <dgm:spPr/>
      <dgm:t>
        <a:bodyPr/>
        <a:lstStyle/>
        <a:p>
          <a:endParaRPr lang="en-US">
            <a:solidFill>
              <a:schemeClr val="tx1"/>
            </a:solidFill>
          </a:endParaRPr>
        </a:p>
      </dgm:t>
    </dgm:pt>
    <dgm:pt modelId="{7993EDD4-D511-4BC0-9970-922DBADF3DA1}">
      <dgm:prSet phldrT="[Text]" custT="1"/>
      <dgm:spPr/>
      <dgm:t>
        <a:bodyPr/>
        <a:lstStyle/>
        <a:p>
          <a:pPr marL="111125" indent="-111125">
            <a:lnSpc>
              <a:spcPct val="100000"/>
            </a:lnSpc>
          </a:pPr>
          <a:r>
            <a:rPr lang="en-US" sz="1050" dirty="0">
              <a:solidFill>
                <a:schemeClr val="tx1"/>
              </a:solidFill>
            </a:rPr>
            <a:t>Create new data set as required for analysis.</a:t>
          </a:r>
        </a:p>
      </dgm:t>
    </dgm:pt>
    <dgm:pt modelId="{2D2FF9D2-491A-451B-B412-C2EE32811FD3}" type="parTrans" cxnId="{42D64426-DD42-4C7B-8A33-593F62403043}">
      <dgm:prSet/>
      <dgm:spPr/>
      <dgm:t>
        <a:bodyPr/>
        <a:lstStyle/>
        <a:p>
          <a:endParaRPr lang="en-US">
            <a:solidFill>
              <a:schemeClr val="tx1"/>
            </a:solidFill>
          </a:endParaRPr>
        </a:p>
      </dgm:t>
    </dgm:pt>
    <dgm:pt modelId="{2BA07248-B1B0-4C51-82F2-B4D2AC518CC6}" type="sibTrans" cxnId="{42D64426-DD42-4C7B-8A33-593F62403043}">
      <dgm:prSet/>
      <dgm:spPr/>
      <dgm:t>
        <a:bodyPr/>
        <a:lstStyle/>
        <a:p>
          <a:endParaRPr lang="en-US">
            <a:solidFill>
              <a:schemeClr val="tx1"/>
            </a:solidFill>
          </a:endParaRPr>
        </a:p>
      </dgm:t>
    </dgm:pt>
    <dgm:pt modelId="{35A563F1-0BC5-46C9-839E-32822B862666}">
      <dgm:prSet phldrT="[Text]" custT="1"/>
      <dgm:spPr/>
      <dgm:t>
        <a:bodyPr/>
        <a:lstStyle/>
        <a:p>
          <a:pPr>
            <a:lnSpc>
              <a:spcPct val="90000"/>
            </a:lnSpc>
          </a:pPr>
          <a:r>
            <a:rPr lang="en-US" sz="1600" b="1" dirty="0">
              <a:solidFill>
                <a:schemeClr val="tx1"/>
              </a:solidFill>
              <a:effectLst/>
            </a:rPr>
            <a:t>Explore</a:t>
          </a:r>
        </a:p>
      </dgm:t>
    </dgm:pt>
    <dgm:pt modelId="{395023DB-1EC4-4BFF-844C-ED305B646C1A}" type="parTrans" cxnId="{39D3AEAF-E907-433E-8359-07CC631A3376}">
      <dgm:prSet/>
      <dgm:spPr/>
      <dgm:t>
        <a:bodyPr/>
        <a:lstStyle/>
        <a:p>
          <a:endParaRPr lang="en-US">
            <a:solidFill>
              <a:schemeClr val="tx1"/>
            </a:solidFill>
          </a:endParaRPr>
        </a:p>
      </dgm:t>
    </dgm:pt>
    <dgm:pt modelId="{1149BE9F-5D75-4A5F-8390-F626F6194373}" type="sibTrans" cxnId="{39D3AEAF-E907-433E-8359-07CC631A3376}">
      <dgm:prSet/>
      <dgm:spPr/>
      <dgm:t>
        <a:bodyPr/>
        <a:lstStyle/>
        <a:p>
          <a:endParaRPr lang="en-US">
            <a:solidFill>
              <a:schemeClr val="tx1"/>
            </a:solidFill>
          </a:endParaRPr>
        </a:p>
      </dgm:t>
    </dgm:pt>
    <dgm:pt modelId="{991D1AAA-3717-4057-B172-2CB4C332D5DB}">
      <dgm:prSet phldrT="[Text]" custT="1"/>
      <dgm:spPr/>
      <dgm:t>
        <a:bodyPr/>
        <a:lstStyle/>
        <a:p>
          <a:pPr marL="111125" indent="-111125">
            <a:lnSpc>
              <a:spcPct val="100000"/>
            </a:lnSpc>
          </a:pPr>
          <a:r>
            <a:rPr lang="en-US" sz="1050" dirty="0">
              <a:solidFill>
                <a:schemeClr val="tx1"/>
              </a:solidFill>
            </a:rPr>
            <a:t>Conduct exploratory study of data set. </a:t>
          </a:r>
        </a:p>
      </dgm:t>
    </dgm:pt>
    <dgm:pt modelId="{5D197AAA-9EE1-4AD8-B739-D54B645D4BC2}" type="parTrans" cxnId="{A131ECD4-A309-4CA9-8D0F-4BB3ADC84E65}">
      <dgm:prSet/>
      <dgm:spPr/>
      <dgm:t>
        <a:bodyPr/>
        <a:lstStyle/>
        <a:p>
          <a:endParaRPr lang="en-US">
            <a:solidFill>
              <a:schemeClr val="tx1"/>
            </a:solidFill>
          </a:endParaRPr>
        </a:p>
      </dgm:t>
    </dgm:pt>
    <dgm:pt modelId="{E876D319-167B-4B57-BD9A-228C020F9DBF}" type="sibTrans" cxnId="{A131ECD4-A309-4CA9-8D0F-4BB3ADC84E65}">
      <dgm:prSet/>
      <dgm:spPr/>
      <dgm:t>
        <a:bodyPr/>
        <a:lstStyle/>
        <a:p>
          <a:endParaRPr lang="en-US">
            <a:solidFill>
              <a:schemeClr val="tx1"/>
            </a:solidFill>
          </a:endParaRPr>
        </a:p>
      </dgm:t>
    </dgm:pt>
    <dgm:pt modelId="{1D93DDBC-0DBC-44D7-9B59-EAACF8DD7A04}">
      <dgm:prSet phldrT="[Text]" custT="1"/>
      <dgm:spPr/>
      <dgm:t>
        <a:bodyPr/>
        <a:lstStyle/>
        <a:p>
          <a:pPr marL="111125" indent="-111125">
            <a:lnSpc>
              <a:spcPct val="100000"/>
            </a:lnSpc>
          </a:pPr>
          <a:r>
            <a:rPr lang="en-US" sz="1050" dirty="0">
              <a:solidFill>
                <a:schemeClr val="tx1"/>
              </a:solidFill>
            </a:rPr>
            <a:t>Identify missing or corrupted records.</a:t>
          </a:r>
        </a:p>
      </dgm:t>
    </dgm:pt>
    <dgm:pt modelId="{07658C6A-22E2-4F4A-B7F8-BA937F220779}" type="parTrans" cxnId="{828F9F34-8C27-4D39-ADBD-9D767469B406}">
      <dgm:prSet/>
      <dgm:spPr/>
      <dgm:t>
        <a:bodyPr/>
        <a:lstStyle/>
        <a:p>
          <a:endParaRPr lang="en-US">
            <a:solidFill>
              <a:schemeClr val="tx1"/>
            </a:solidFill>
          </a:endParaRPr>
        </a:p>
      </dgm:t>
    </dgm:pt>
    <dgm:pt modelId="{79602F75-2512-418F-B5C5-93172C751AFD}" type="sibTrans" cxnId="{828F9F34-8C27-4D39-ADBD-9D767469B406}">
      <dgm:prSet/>
      <dgm:spPr/>
      <dgm:t>
        <a:bodyPr/>
        <a:lstStyle/>
        <a:p>
          <a:endParaRPr lang="en-US">
            <a:solidFill>
              <a:schemeClr val="tx1"/>
            </a:solidFill>
          </a:endParaRPr>
        </a:p>
      </dgm:t>
    </dgm:pt>
    <dgm:pt modelId="{04DCD869-698D-4004-B659-9158C974143B}">
      <dgm:prSet phldrT="[Text]" custT="1"/>
      <dgm:spPr/>
      <dgm:t>
        <a:bodyPr/>
        <a:lstStyle/>
        <a:p>
          <a:pPr>
            <a:lnSpc>
              <a:spcPct val="90000"/>
            </a:lnSpc>
          </a:pPr>
          <a:r>
            <a:rPr lang="en-US" sz="1600" b="1" dirty="0">
              <a:solidFill>
                <a:schemeClr val="tx1"/>
              </a:solidFill>
              <a:effectLst/>
            </a:rPr>
            <a:t>Build Model</a:t>
          </a:r>
        </a:p>
      </dgm:t>
    </dgm:pt>
    <dgm:pt modelId="{1945AA91-8E5B-4B7F-8A27-C34BE7CDF537}" type="parTrans" cxnId="{4498362E-2711-4EA1-A7E2-D6A0BC424CA5}">
      <dgm:prSet/>
      <dgm:spPr/>
      <dgm:t>
        <a:bodyPr/>
        <a:lstStyle/>
        <a:p>
          <a:endParaRPr lang="en-US">
            <a:solidFill>
              <a:schemeClr val="tx1"/>
            </a:solidFill>
          </a:endParaRPr>
        </a:p>
      </dgm:t>
    </dgm:pt>
    <dgm:pt modelId="{E49C78EE-E8F4-4964-9DC1-3A74D3500AF6}" type="sibTrans" cxnId="{4498362E-2711-4EA1-A7E2-D6A0BC424CA5}">
      <dgm:prSet/>
      <dgm:spPr/>
      <dgm:t>
        <a:bodyPr/>
        <a:lstStyle/>
        <a:p>
          <a:endParaRPr lang="en-US">
            <a:solidFill>
              <a:schemeClr val="tx1"/>
            </a:solidFill>
          </a:endParaRPr>
        </a:p>
      </dgm:t>
    </dgm:pt>
    <dgm:pt modelId="{A29696BE-DDCB-4642-80EE-0565F90D51F3}">
      <dgm:prSet phldrT="[Text]" custT="1"/>
      <dgm:spPr/>
      <dgm:t>
        <a:bodyPr/>
        <a:lstStyle/>
        <a:p>
          <a:pPr marL="111125" indent="-111125">
            <a:lnSpc>
              <a:spcPct val="100000"/>
            </a:lnSpc>
          </a:pPr>
          <a:r>
            <a:rPr lang="en-US" sz="1050" dirty="0">
              <a:solidFill>
                <a:schemeClr val="tx1"/>
              </a:solidFill>
            </a:rPr>
            <a:t>Design predictive models.</a:t>
          </a:r>
        </a:p>
      </dgm:t>
    </dgm:pt>
    <dgm:pt modelId="{783FCD29-36FE-4B4F-8494-F1711E907056}" type="parTrans" cxnId="{4782B38C-AA12-4B4D-A03E-44DFF091E87A}">
      <dgm:prSet/>
      <dgm:spPr/>
      <dgm:t>
        <a:bodyPr/>
        <a:lstStyle/>
        <a:p>
          <a:endParaRPr lang="en-US">
            <a:solidFill>
              <a:schemeClr val="tx1"/>
            </a:solidFill>
          </a:endParaRPr>
        </a:p>
      </dgm:t>
    </dgm:pt>
    <dgm:pt modelId="{725C05E9-A083-4ACB-9D0C-A3B1DE3D2632}" type="sibTrans" cxnId="{4782B38C-AA12-4B4D-A03E-44DFF091E87A}">
      <dgm:prSet/>
      <dgm:spPr/>
      <dgm:t>
        <a:bodyPr/>
        <a:lstStyle/>
        <a:p>
          <a:endParaRPr lang="en-US">
            <a:solidFill>
              <a:schemeClr val="tx1"/>
            </a:solidFill>
          </a:endParaRPr>
        </a:p>
      </dgm:t>
    </dgm:pt>
    <dgm:pt modelId="{AF522162-6D52-4018-9908-B9880868175B}">
      <dgm:prSet phldrT="[Text]" custT="1"/>
      <dgm:spPr/>
      <dgm:t>
        <a:bodyPr/>
        <a:lstStyle/>
        <a:p>
          <a:pPr>
            <a:lnSpc>
              <a:spcPct val="100000"/>
            </a:lnSpc>
          </a:pPr>
          <a:r>
            <a:rPr lang="en-US" sz="1600" b="1" dirty="0">
              <a:solidFill>
                <a:schemeClr val="tx1"/>
              </a:solidFill>
              <a:effectLst/>
            </a:rPr>
            <a:t>Business Value</a:t>
          </a:r>
        </a:p>
      </dgm:t>
    </dgm:pt>
    <dgm:pt modelId="{C2956ED8-81B9-47AA-870B-793576B8ED2B}" type="parTrans" cxnId="{D870C4AD-0AB9-4745-8206-FFF49B930883}">
      <dgm:prSet/>
      <dgm:spPr/>
      <dgm:t>
        <a:bodyPr/>
        <a:lstStyle/>
        <a:p>
          <a:endParaRPr lang="en-US">
            <a:solidFill>
              <a:schemeClr val="tx1"/>
            </a:solidFill>
          </a:endParaRPr>
        </a:p>
      </dgm:t>
    </dgm:pt>
    <dgm:pt modelId="{60474251-4BF9-4FF4-972F-E22F51F2C6D2}" type="sibTrans" cxnId="{D870C4AD-0AB9-4745-8206-FFF49B930883}">
      <dgm:prSet/>
      <dgm:spPr/>
      <dgm:t>
        <a:bodyPr/>
        <a:lstStyle/>
        <a:p>
          <a:endParaRPr lang="en-US">
            <a:solidFill>
              <a:schemeClr val="tx1"/>
            </a:solidFill>
          </a:endParaRPr>
        </a:p>
      </dgm:t>
    </dgm:pt>
    <dgm:pt modelId="{C3F3C176-0E7B-48D4-B325-B651481316FF}">
      <dgm:prSet phldrT="[Text]" custT="1"/>
      <dgm:spPr/>
      <dgm:t>
        <a:bodyPr/>
        <a:lstStyle/>
        <a:p>
          <a:pPr marL="111125" indent="-111125">
            <a:lnSpc>
              <a:spcPct val="100000"/>
            </a:lnSpc>
          </a:pPr>
          <a:r>
            <a:rPr lang="en-US" sz="1050" dirty="0">
              <a:solidFill>
                <a:schemeClr val="tx1"/>
              </a:solidFill>
            </a:rPr>
            <a:t>Enable decision making from statistical model</a:t>
          </a:r>
        </a:p>
      </dgm:t>
    </dgm:pt>
    <dgm:pt modelId="{8F8A7EA0-4CC1-41B1-BA8E-DD18D5268EFB}" type="parTrans" cxnId="{6F21C0F6-9DE0-4DE6-B86D-13EE82BC5052}">
      <dgm:prSet/>
      <dgm:spPr/>
      <dgm:t>
        <a:bodyPr/>
        <a:lstStyle/>
        <a:p>
          <a:endParaRPr lang="en-US">
            <a:solidFill>
              <a:schemeClr val="tx1"/>
            </a:solidFill>
          </a:endParaRPr>
        </a:p>
      </dgm:t>
    </dgm:pt>
    <dgm:pt modelId="{AE814B07-AA0E-4F3E-830B-38F5B94B8EB0}" type="sibTrans" cxnId="{6F21C0F6-9DE0-4DE6-B86D-13EE82BC5052}">
      <dgm:prSet/>
      <dgm:spPr/>
      <dgm:t>
        <a:bodyPr/>
        <a:lstStyle/>
        <a:p>
          <a:endParaRPr lang="en-US">
            <a:solidFill>
              <a:schemeClr val="tx1"/>
            </a:solidFill>
          </a:endParaRPr>
        </a:p>
      </dgm:t>
    </dgm:pt>
    <dgm:pt modelId="{AFFBF567-803C-4FF6-8FA6-794548F5F8A3}">
      <dgm:prSet phldrT="[Text]" custT="1"/>
      <dgm:spPr/>
      <dgm:t>
        <a:bodyPr/>
        <a:lstStyle/>
        <a:p>
          <a:pPr marL="111125" indent="-111125">
            <a:lnSpc>
              <a:spcPct val="100000"/>
            </a:lnSpc>
          </a:pPr>
          <a:r>
            <a:rPr lang="en-US" sz="1050" dirty="0">
              <a:solidFill>
                <a:schemeClr val="tx1"/>
              </a:solidFill>
            </a:rPr>
            <a:t>Access to database.</a:t>
          </a:r>
        </a:p>
      </dgm:t>
    </dgm:pt>
    <dgm:pt modelId="{CAD6851F-7107-484C-A34E-788DD56DF680}" type="parTrans" cxnId="{280F35E9-D94E-42EA-9968-B7AA506ED9F6}">
      <dgm:prSet/>
      <dgm:spPr/>
      <dgm:t>
        <a:bodyPr/>
        <a:lstStyle/>
        <a:p>
          <a:endParaRPr lang="en-US">
            <a:solidFill>
              <a:schemeClr val="tx1"/>
            </a:solidFill>
          </a:endParaRPr>
        </a:p>
      </dgm:t>
    </dgm:pt>
    <dgm:pt modelId="{065D729B-19FC-4D35-801B-FF88EC6A5190}" type="sibTrans" cxnId="{280F35E9-D94E-42EA-9968-B7AA506ED9F6}">
      <dgm:prSet/>
      <dgm:spPr/>
      <dgm:t>
        <a:bodyPr/>
        <a:lstStyle/>
        <a:p>
          <a:endParaRPr lang="en-US">
            <a:solidFill>
              <a:schemeClr val="tx1"/>
            </a:solidFill>
          </a:endParaRPr>
        </a:p>
      </dgm:t>
    </dgm:pt>
    <dgm:pt modelId="{C8074C12-D521-4973-980C-34F54CB642F8}">
      <dgm:prSet phldrT="[Text]" custT="1"/>
      <dgm:spPr/>
      <dgm:t>
        <a:bodyPr/>
        <a:lstStyle/>
        <a:p>
          <a:pPr marL="111125" indent="-111125">
            <a:lnSpc>
              <a:spcPct val="100000"/>
            </a:lnSpc>
          </a:pPr>
          <a:r>
            <a:rPr lang="en-US" sz="1050" dirty="0">
              <a:solidFill>
                <a:schemeClr val="tx1"/>
              </a:solidFill>
            </a:rPr>
            <a:t>Extract Data in programing environment.</a:t>
          </a:r>
        </a:p>
      </dgm:t>
    </dgm:pt>
    <dgm:pt modelId="{E7483D78-14D7-4A8B-B750-D149C817A51A}" type="parTrans" cxnId="{352EEA62-1AFF-40AF-B8F6-A3802F633360}">
      <dgm:prSet/>
      <dgm:spPr/>
      <dgm:t>
        <a:bodyPr/>
        <a:lstStyle/>
        <a:p>
          <a:endParaRPr lang="en-US">
            <a:solidFill>
              <a:schemeClr val="tx1"/>
            </a:solidFill>
          </a:endParaRPr>
        </a:p>
      </dgm:t>
    </dgm:pt>
    <dgm:pt modelId="{7D0E3535-E6EB-4AB1-9B7E-DE200A2C477A}" type="sibTrans" cxnId="{352EEA62-1AFF-40AF-B8F6-A3802F633360}">
      <dgm:prSet/>
      <dgm:spPr/>
      <dgm:t>
        <a:bodyPr/>
        <a:lstStyle/>
        <a:p>
          <a:endParaRPr lang="en-US">
            <a:solidFill>
              <a:schemeClr val="tx1"/>
            </a:solidFill>
          </a:endParaRPr>
        </a:p>
      </dgm:t>
    </dgm:pt>
    <dgm:pt modelId="{BC6B2E0C-9BED-4837-B5D0-AD3CE27786F0}">
      <dgm:prSet phldrT="[Text]" custT="1"/>
      <dgm:spPr/>
      <dgm:t>
        <a:bodyPr/>
        <a:lstStyle/>
        <a:p>
          <a:pPr marL="111125" indent="-111125">
            <a:lnSpc>
              <a:spcPct val="100000"/>
            </a:lnSpc>
          </a:pPr>
          <a:r>
            <a:rPr lang="en-US" sz="1050" dirty="0">
              <a:solidFill>
                <a:schemeClr val="tx1"/>
              </a:solidFill>
            </a:rPr>
            <a:t>Establish understanding of data.</a:t>
          </a:r>
        </a:p>
      </dgm:t>
    </dgm:pt>
    <dgm:pt modelId="{204204D5-9F4F-418D-9C1F-65181AA6E288}" type="parTrans" cxnId="{36AB546C-352F-4BAD-BE89-B989596E1171}">
      <dgm:prSet/>
      <dgm:spPr/>
      <dgm:t>
        <a:bodyPr/>
        <a:lstStyle/>
        <a:p>
          <a:endParaRPr lang="en-US">
            <a:solidFill>
              <a:schemeClr val="tx1"/>
            </a:solidFill>
          </a:endParaRPr>
        </a:p>
      </dgm:t>
    </dgm:pt>
    <dgm:pt modelId="{FFC2B029-0EFE-4CAB-914F-98E141FB0964}" type="sibTrans" cxnId="{36AB546C-352F-4BAD-BE89-B989596E1171}">
      <dgm:prSet/>
      <dgm:spPr/>
      <dgm:t>
        <a:bodyPr/>
        <a:lstStyle/>
        <a:p>
          <a:endParaRPr lang="en-US">
            <a:solidFill>
              <a:schemeClr val="tx1"/>
            </a:solidFill>
          </a:endParaRPr>
        </a:p>
      </dgm:t>
    </dgm:pt>
    <dgm:pt modelId="{586CFE33-E275-4F6E-9C84-3276C0430A74}">
      <dgm:prSet phldrT="[Text]" custT="1"/>
      <dgm:spPr/>
      <dgm:t>
        <a:bodyPr/>
        <a:lstStyle/>
        <a:p>
          <a:pPr marL="111125" indent="-111125">
            <a:lnSpc>
              <a:spcPct val="100000"/>
            </a:lnSpc>
          </a:pPr>
          <a:r>
            <a:rPr lang="en-US" sz="1050" dirty="0">
              <a:solidFill>
                <a:schemeClr val="tx1"/>
              </a:solidFill>
            </a:rPr>
            <a:t>Variable transformations</a:t>
          </a:r>
        </a:p>
      </dgm:t>
    </dgm:pt>
    <dgm:pt modelId="{40859EAC-579F-4909-9D5C-BC642BB5FCC7}" type="parTrans" cxnId="{7E5D94CB-E5ED-41D1-91AE-FED659F16FB1}">
      <dgm:prSet/>
      <dgm:spPr/>
      <dgm:t>
        <a:bodyPr/>
        <a:lstStyle/>
        <a:p>
          <a:endParaRPr lang="en-US">
            <a:solidFill>
              <a:schemeClr val="tx1"/>
            </a:solidFill>
          </a:endParaRPr>
        </a:p>
      </dgm:t>
    </dgm:pt>
    <dgm:pt modelId="{376D52C6-60DE-45F6-AB37-FF75FAAD117F}" type="sibTrans" cxnId="{7E5D94CB-E5ED-41D1-91AE-FED659F16FB1}">
      <dgm:prSet/>
      <dgm:spPr/>
      <dgm:t>
        <a:bodyPr/>
        <a:lstStyle/>
        <a:p>
          <a:endParaRPr lang="en-US">
            <a:solidFill>
              <a:schemeClr val="tx1"/>
            </a:solidFill>
          </a:endParaRPr>
        </a:p>
      </dgm:t>
    </dgm:pt>
    <dgm:pt modelId="{A32EF59E-2E6F-481E-AA87-B787F2AA3EAB}">
      <dgm:prSet phldrT="[Text]" custT="1"/>
      <dgm:spPr/>
      <dgm:t>
        <a:bodyPr/>
        <a:lstStyle/>
        <a:p>
          <a:pPr marL="111125" indent="-111125">
            <a:lnSpc>
              <a:spcPct val="100000"/>
            </a:lnSpc>
          </a:pPr>
          <a:r>
            <a:rPr lang="en-US" sz="1050" dirty="0">
              <a:solidFill>
                <a:schemeClr val="tx1"/>
              </a:solidFill>
            </a:rPr>
            <a:t>Descriptive analysis of data – visualization, clustering or dimensionality reduction.</a:t>
          </a:r>
        </a:p>
      </dgm:t>
    </dgm:pt>
    <dgm:pt modelId="{01F77DE5-2134-430D-B6AB-028F4F054B64}" type="parTrans" cxnId="{3674596D-5308-44BF-B05F-9A78B8C73AE6}">
      <dgm:prSet/>
      <dgm:spPr/>
      <dgm:t>
        <a:bodyPr/>
        <a:lstStyle/>
        <a:p>
          <a:endParaRPr lang="en-US">
            <a:solidFill>
              <a:schemeClr val="tx1"/>
            </a:solidFill>
          </a:endParaRPr>
        </a:p>
      </dgm:t>
    </dgm:pt>
    <dgm:pt modelId="{F3784ABB-A832-4922-9446-DD5004160339}" type="sibTrans" cxnId="{3674596D-5308-44BF-B05F-9A78B8C73AE6}">
      <dgm:prSet/>
      <dgm:spPr/>
      <dgm:t>
        <a:bodyPr/>
        <a:lstStyle/>
        <a:p>
          <a:endParaRPr lang="en-US">
            <a:solidFill>
              <a:schemeClr val="tx1"/>
            </a:solidFill>
          </a:endParaRPr>
        </a:p>
      </dgm:t>
    </dgm:pt>
    <dgm:pt modelId="{20ED83EC-037A-4094-A2EA-739D562A6589}">
      <dgm:prSet phldrT="[Text]" custT="1"/>
      <dgm:spPr/>
      <dgm:t>
        <a:bodyPr/>
        <a:lstStyle/>
        <a:p>
          <a:pPr marL="111125" indent="-111125">
            <a:lnSpc>
              <a:spcPct val="100000"/>
            </a:lnSpc>
          </a:pPr>
          <a:r>
            <a:rPr lang="en-US" sz="1050" dirty="0">
              <a:solidFill>
                <a:schemeClr val="tx1"/>
              </a:solidFill>
            </a:rPr>
            <a:t>Validation of predictive models.</a:t>
          </a:r>
        </a:p>
      </dgm:t>
    </dgm:pt>
    <dgm:pt modelId="{9DFB1036-8D0B-4052-89E9-06D639ADF267}" type="parTrans" cxnId="{2A649B0D-158F-4BA0-BA69-48872E057574}">
      <dgm:prSet/>
      <dgm:spPr/>
      <dgm:t>
        <a:bodyPr/>
        <a:lstStyle/>
        <a:p>
          <a:endParaRPr lang="en-US">
            <a:solidFill>
              <a:schemeClr val="tx1"/>
            </a:solidFill>
          </a:endParaRPr>
        </a:p>
      </dgm:t>
    </dgm:pt>
    <dgm:pt modelId="{B49EF16C-6AF0-4F16-8F43-42B549893336}" type="sibTrans" cxnId="{2A649B0D-158F-4BA0-BA69-48872E057574}">
      <dgm:prSet/>
      <dgm:spPr/>
      <dgm:t>
        <a:bodyPr/>
        <a:lstStyle/>
        <a:p>
          <a:endParaRPr lang="en-US">
            <a:solidFill>
              <a:schemeClr val="tx1"/>
            </a:solidFill>
          </a:endParaRPr>
        </a:p>
      </dgm:t>
    </dgm:pt>
    <dgm:pt modelId="{01A63BE3-D597-441B-9C95-AB0F7870FABD}">
      <dgm:prSet phldrT="[Text]" custT="1"/>
      <dgm:spPr/>
      <dgm:t>
        <a:bodyPr/>
        <a:lstStyle/>
        <a:p>
          <a:pPr marL="111125" indent="-111125">
            <a:lnSpc>
              <a:spcPct val="100000"/>
            </a:lnSpc>
          </a:pPr>
          <a:r>
            <a:rPr lang="en-US" sz="1050" dirty="0">
              <a:solidFill>
                <a:schemeClr val="tx1"/>
              </a:solidFill>
            </a:rPr>
            <a:t>Finalizing best model for decision making. </a:t>
          </a:r>
        </a:p>
      </dgm:t>
    </dgm:pt>
    <dgm:pt modelId="{33FB8E40-88EE-40D6-914E-5B965153D7F0}" type="parTrans" cxnId="{9A9D44C8-9BF9-4E81-A159-9014ADEADA80}">
      <dgm:prSet/>
      <dgm:spPr/>
      <dgm:t>
        <a:bodyPr/>
        <a:lstStyle/>
        <a:p>
          <a:endParaRPr lang="en-US">
            <a:solidFill>
              <a:schemeClr val="tx1"/>
            </a:solidFill>
          </a:endParaRPr>
        </a:p>
      </dgm:t>
    </dgm:pt>
    <dgm:pt modelId="{A1BDAB5A-3D6C-4203-AE02-0319E5807AEE}" type="sibTrans" cxnId="{9A9D44C8-9BF9-4E81-A159-9014ADEADA80}">
      <dgm:prSet/>
      <dgm:spPr/>
      <dgm:t>
        <a:bodyPr/>
        <a:lstStyle/>
        <a:p>
          <a:endParaRPr lang="en-US">
            <a:solidFill>
              <a:schemeClr val="tx1"/>
            </a:solidFill>
          </a:endParaRPr>
        </a:p>
      </dgm:t>
    </dgm:pt>
    <dgm:pt modelId="{B16DC294-6578-47C5-B7CD-CDECDC0C66DD}">
      <dgm:prSet phldrT="[Text]" custT="1"/>
      <dgm:spPr/>
      <dgm:t>
        <a:bodyPr/>
        <a:lstStyle/>
        <a:p>
          <a:pPr marL="111125" indent="-111125">
            <a:lnSpc>
              <a:spcPct val="100000"/>
            </a:lnSpc>
          </a:pPr>
          <a:r>
            <a:rPr lang="en-US" sz="1050" dirty="0">
              <a:solidFill>
                <a:schemeClr val="tx1"/>
              </a:solidFill>
            </a:rPr>
            <a:t>Proof-of-Concept</a:t>
          </a:r>
        </a:p>
      </dgm:t>
    </dgm:pt>
    <dgm:pt modelId="{A4C4C26F-E1E9-4D4E-A112-9546B5E58238}" type="parTrans" cxnId="{92089BBC-B577-4CDC-A316-A5A309791FB9}">
      <dgm:prSet/>
      <dgm:spPr/>
      <dgm:t>
        <a:bodyPr/>
        <a:lstStyle/>
        <a:p>
          <a:endParaRPr lang="en-US">
            <a:solidFill>
              <a:schemeClr val="tx1"/>
            </a:solidFill>
          </a:endParaRPr>
        </a:p>
      </dgm:t>
    </dgm:pt>
    <dgm:pt modelId="{BAF3081D-A4AA-4477-B2E4-CC84A787B4B1}" type="sibTrans" cxnId="{92089BBC-B577-4CDC-A316-A5A309791FB9}">
      <dgm:prSet/>
      <dgm:spPr/>
      <dgm:t>
        <a:bodyPr/>
        <a:lstStyle/>
        <a:p>
          <a:endParaRPr lang="en-US">
            <a:solidFill>
              <a:schemeClr val="tx1"/>
            </a:solidFill>
          </a:endParaRPr>
        </a:p>
      </dgm:t>
    </dgm:pt>
    <dgm:pt modelId="{570015B5-28A0-4D12-BD0E-B3F2EEB6AC27}">
      <dgm:prSet phldrT="[Text]" custT="1"/>
      <dgm:spPr/>
      <dgm:t>
        <a:bodyPr/>
        <a:lstStyle/>
        <a:p>
          <a:pPr marL="111125" indent="-111125">
            <a:lnSpc>
              <a:spcPct val="100000"/>
            </a:lnSpc>
          </a:pPr>
          <a:r>
            <a:rPr lang="en-US" sz="1050" dirty="0">
              <a:solidFill>
                <a:schemeClr val="tx1"/>
              </a:solidFill>
            </a:rPr>
            <a:t>Implement </a:t>
          </a:r>
          <a:r>
            <a:rPr lang="en-US" sz="1050" dirty="0" err="1">
              <a:solidFill>
                <a:schemeClr val="tx1"/>
              </a:solidFill>
            </a:rPr>
            <a:t>PoC</a:t>
          </a:r>
          <a:r>
            <a:rPr lang="en-US" sz="1050" dirty="0">
              <a:solidFill>
                <a:schemeClr val="tx1"/>
              </a:solidFill>
            </a:rPr>
            <a:t>  as a Data Product</a:t>
          </a:r>
        </a:p>
      </dgm:t>
    </dgm:pt>
    <dgm:pt modelId="{8A61C04F-617F-4826-84DF-E5D7C45C37F9}" type="parTrans" cxnId="{0B5C4643-415C-411B-B445-30D14B4674BE}">
      <dgm:prSet/>
      <dgm:spPr/>
      <dgm:t>
        <a:bodyPr/>
        <a:lstStyle/>
        <a:p>
          <a:endParaRPr lang="en-US">
            <a:solidFill>
              <a:schemeClr val="tx1"/>
            </a:solidFill>
          </a:endParaRPr>
        </a:p>
      </dgm:t>
    </dgm:pt>
    <dgm:pt modelId="{3F529C46-4C66-48B2-948C-33FFC978B3AD}" type="sibTrans" cxnId="{0B5C4643-415C-411B-B445-30D14B4674BE}">
      <dgm:prSet/>
      <dgm:spPr/>
      <dgm:t>
        <a:bodyPr/>
        <a:lstStyle/>
        <a:p>
          <a:endParaRPr lang="en-US">
            <a:solidFill>
              <a:schemeClr val="tx1"/>
            </a:solidFill>
          </a:endParaRPr>
        </a:p>
      </dgm:t>
    </dgm:pt>
    <dgm:pt modelId="{3772E8A8-AA9F-475D-859C-AE11FA468EF1}">
      <dgm:prSet phldrT="[Text]" custT="1"/>
      <dgm:spPr/>
      <dgm:t>
        <a:bodyPr/>
        <a:lstStyle/>
        <a:p>
          <a:pPr marL="111125" indent="-111125">
            <a:lnSpc>
              <a:spcPct val="100000"/>
            </a:lnSpc>
          </a:pPr>
          <a:r>
            <a:rPr lang="en-US" sz="1050" dirty="0">
              <a:solidFill>
                <a:schemeClr val="tx1"/>
              </a:solidFill>
            </a:rPr>
            <a:t>Publish Analysis and Inference</a:t>
          </a:r>
        </a:p>
      </dgm:t>
    </dgm:pt>
    <dgm:pt modelId="{9BD3B7FE-1544-432F-A1B9-EE0F3CA6EADC}" type="parTrans" cxnId="{009F7633-2DEE-4BBE-90D1-2D0F4561B4AC}">
      <dgm:prSet/>
      <dgm:spPr/>
      <dgm:t>
        <a:bodyPr/>
        <a:lstStyle/>
        <a:p>
          <a:endParaRPr lang="en-US">
            <a:solidFill>
              <a:schemeClr val="tx1"/>
            </a:solidFill>
          </a:endParaRPr>
        </a:p>
      </dgm:t>
    </dgm:pt>
    <dgm:pt modelId="{4B9B42A9-7EA5-4870-A10C-218B737992FB}" type="sibTrans" cxnId="{009F7633-2DEE-4BBE-90D1-2D0F4561B4AC}">
      <dgm:prSet/>
      <dgm:spPr/>
      <dgm:t>
        <a:bodyPr/>
        <a:lstStyle/>
        <a:p>
          <a:endParaRPr lang="en-US">
            <a:solidFill>
              <a:schemeClr val="tx1"/>
            </a:solidFill>
          </a:endParaRPr>
        </a:p>
      </dgm:t>
    </dgm:pt>
    <dgm:pt modelId="{C61DB1A5-D077-4F37-AFEA-642AAF2A3D75}" type="pres">
      <dgm:prSet presAssocID="{7D7C3B01-960F-4567-B50A-61E4B90BD487}" presName="Name0" presStyleCnt="0">
        <dgm:presLayoutVars>
          <dgm:dir/>
          <dgm:resizeHandles val="exact"/>
        </dgm:presLayoutVars>
      </dgm:prSet>
      <dgm:spPr/>
    </dgm:pt>
    <dgm:pt modelId="{E830429E-5CCB-4750-B013-2C7B1C8236E1}" type="pres">
      <dgm:prSet presAssocID="{2D7367AA-DC8C-4E9B-8B41-959EE496C4ED}" presName="composite" presStyleCnt="0"/>
      <dgm:spPr/>
    </dgm:pt>
    <dgm:pt modelId="{D87DD8FB-83E7-44FA-8440-9BC4D6243F00}" type="pres">
      <dgm:prSet presAssocID="{2D7367AA-DC8C-4E9B-8B41-959EE496C4ED}" presName="imagSh" presStyleLbl="bgImgPlace1" presStyleIdx="0" presStyleCnt="5" custLinFactNeighborY="-55488"/>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CE5DFB9B-FF3B-4D5A-A4F9-E6502D9BCA74}" type="pres">
      <dgm:prSet presAssocID="{2D7367AA-DC8C-4E9B-8B41-959EE496C4ED}" presName="txNode" presStyleLbl="node1" presStyleIdx="0" presStyleCnt="5" custScaleX="130761" custScaleY="165696" custLinFactNeighborX="820" custLinFactNeighborY="26222">
        <dgm:presLayoutVars>
          <dgm:bulletEnabled val="1"/>
        </dgm:presLayoutVars>
      </dgm:prSet>
      <dgm:spPr/>
    </dgm:pt>
    <dgm:pt modelId="{4A1B0078-48E1-4A6D-BD38-7ECCF9642FD3}" type="pres">
      <dgm:prSet presAssocID="{F573029B-8086-4674-A44A-D0EBBD2D0BDE}" presName="sibTrans" presStyleLbl="sibTrans2D1" presStyleIdx="0" presStyleCnt="4"/>
      <dgm:spPr/>
    </dgm:pt>
    <dgm:pt modelId="{F45201AE-E0F8-4CC6-993E-B176DC5E5013}" type="pres">
      <dgm:prSet presAssocID="{F573029B-8086-4674-A44A-D0EBBD2D0BDE}" presName="connTx" presStyleLbl="sibTrans2D1" presStyleIdx="0" presStyleCnt="4"/>
      <dgm:spPr/>
    </dgm:pt>
    <dgm:pt modelId="{2D351296-040D-46AF-A6DA-A2FC2E7D8505}" type="pres">
      <dgm:prSet presAssocID="{15D7B346-1188-44A4-90E0-E0F26697C7EF}" presName="composite" presStyleCnt="0"/>
      <dgm:spPr/>
    </dgm:pt>
    <dgm:pt modelId="{80425F28-3D8F-455E-80F8-6D0D75E24ACA}" type="pres">
      <dgm:prSet presAssocID="{15D7B346-1188-44A4-90E0-E0F26697C7EF}" presName="imagSh" presStyleLbl="bgImgPlace1" presStyleIdx="1" presStyleCnt="5" custLinFactNeighborY="-55488"/>
      <dgm:spPr>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dgm:spPr>
    </dgm:pt>
    <dgm:pt modelId="{0A46C903-4682-408A-B284-3CF31834C88F}" type="pres">
      <dgm:prSet presAssocID="{15D7B346-1188-44A4-90E0-E0F26697C7EF}" presName="txNode" presStyleLbl="node1" presStyleIdx="1" presStyleCnt="5" custScaleX="130761" custScaleY="165696" custLinFactNeighborX="820" custLinFactNeighborY="23784">
        <dgm:presLayoutVars>
          <dgm:bulletEnabled val="1"/>
        </dgm:presLayoutVars>
      </dgm:prSet>
      <dgm:spPr/>
    </dgm:pt>
    <dgm:pt modelId="{21573D8A-8780-45FC-8BA7-E84E65522A2A}" type="pres">
      <dgm:prSet presAssocID="{0986737F-7C30-427F-9890-D845306725A5}" presName="sibTrans" presStyleLbl="sibTrans2D1" presStyleIdx="1" presStyleCnt="4"/>
      <dgm:spPr/>
    </dgm:pt>
    <dgm:pt modelId="{9D4D566D-D3F2-4D1A-8B2B-64A014989FD9}" type="pres">
      <dgm:prSet presAssocID="{0986737F-7C30-427F-9890-D845306725A5}" presName="connTx" presStyleLbl="sibTrans2D1" presStyleIdx="1" presStyleCnt="4"/>
      <dgm:spPr/>
    </dgm:pt>
    <dgm:pt modelId="{7873A405-78EE-47F7-9CF0-86967CB24BCE}" type="pres">
      <dgm:prSet presAssocID="{35A563F1-0BC5-46C9-839E-32822B862666}" presName="composite" presStyleCnt="0"/>
      <dgm:spPr/>
    </dgm:pt>
    <dgm:pt modelId="{EA7896BB-268F-4734-BCC4-7A4C22E9E252}" type="pres">
      <dgm:prSet presAssocID="{35A563F1-0BC5-46C9-839E-32822B862666}" presName="imagSh" presStyleLbl="bgImgPlace1" presStyleIdx="2" presStyleCnt="5" custLinFactNeighborY="-55488"/>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54F2DA11-7011-4A79-8261-91E22E7E8D44}" type="pres">
      <dgm:prSet presAssocID="{35A563F1-0BC5-46C9-839E-32822B862666}" presName="txNode" presStyleLbl="node1" presStyleIdx="2" presStyleCnt="5" custScaleX="130761" custScaleY="162030" custLinFactNeighborX="-5228" custLinFactNeighborY="22186">
        <dgm:presLayoutVars>
          <dgm:bulletEnabled val="1"/>
        </dgm:presLayoutVars>
      </dgm:prSet>
      <dgm:spPr/>
    </dgm:pt>
    <dgm:pt modelId="{6D6356C5-8C8F-4CD0-8072-8086F357C5CB}" type="pres">
      <dgm:prSet presAssocID="{1149BE9F-5D75-4A5F-8390-F626F6194373}" presName="sibTrans" presStyleLbl="sibTrans2D1" presStyleIdx="2" presStyleCnt="4"/>
      <dgm:spPr/>
    </dgm:pt>
    <dgm:pt modelId="{E8D6A527-1559-4E96-BDB7-F1F668EF20D1}" type="pres">
      <dgm:prSet presAssocID="{1149BE9F-5D75-4A5F-8390-F626F6194373}" presName="connTx" presStyleLbl="sibTrans2D1" presStyleIdx="2" presStyleCnt="4"/>
      <dgm:spPr/>
    </dgm:pt>
    <dgm:pt modelId="{B9158BD6-F77C-480B-BA52-520E146B9407}" type="pres">
      <dgm:prSet presAssocID="{04DCD869-698D-4004-B659-9158C974143B}" presName="composite" presStyleCnt="0"/>
      <dgm:spPr/>
    </dgm:pt>
    <dgm:pt modelId="{93D7E8E5-A4A6-4EFB-9132-AF365B3053F3}" type="pres">
      <dgm:prSet presAssocID="{04DCD869-698D-4004-B659-9158C974143B}" presName="imagSh" presStyleLbl="bgImgPlace1" presStyleIdx="3" presStyleCnt="5" custLinFactNeighborY="-55488"/>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6AFC09D8-B38A-4E85-A388-C6595EB2B802}" type="pres">
      <dgm:prSet presAssocID="{04DCD869-698D-4004-B659-9158C974143B}" presName="txNode" presStyleLbl="node1" presStyleIdx="3" presStyleCnt="5" custScaleX="130761" custScaleY="153436" custLinFactNeighborX="820" custLinFactNeighborY="24334">
        <dgm:presLayoutVars>
          <dgm:bulletEnabled val="1"/>
        </dgm:presLayoutVars>
      </dgm:prSet>
      <dgm:spPr/>
    </dgm:pt>
    <dgm:pt modelId="{E81F41EA-5EAA-42B6-A2C1-51506D33F96B}" type="pres">
      <dgm:prSet presAssocID="{E49C78EE-E8F4-4964-9DC1-3A74D3500AF6}" presName="sibTrans" presStyleLbl="sibTrans2D1" presStyleIdx="3" presStyleCnt="4"/>
      <dgm:spPr/>
    </dgm:pt>
    <dgm:pt modelId="{BBDDAB32-10F7-493A-92C8-379DAB386C71}" type="pres">
      <dgm:prSet presAssocID="{E49C78EE-E8F4-4964-9DC1-3A74D3500AF6}" presName="connTx" presStyleLbl="sibTrans2D1" presStyleIdx="3" presStyleCnt="4"/>
      <dgm:spPr/>
    </dgm:pt>
    <dgm:pt modelId="{82FFA8F4-9124-4BED-8B5F-E79953E00A33}" type="pres">
      <dgm:prSet presAssocID="{AF522162-6D52-4018-9908-B9880868175B}" presName="composite" presStyleCnt="0"/>
      <dgm:spPr/>
    </dgm:pt>
    <dgm:pt modelId="{7A2A4266-3C5A-4E5B-9DB1-A4C552B0FA06}" type="pres">
      <dgm:prSet presAssocID="{AF522162-6D52-4018-9908-B9880868175B}" presName="imagSh" presStyleLbl="bgImgPlace1" presStyleIdx="4" presStyleCnt="5" custLinFactNeighborY="-55488"/>
      <dgm:spPr>
        <a:blipFill>
          <a:blip xmlns:r="http://schemas.openxmlformats.org/officeDocument/2006/relationships" r:embed="rId5">
            <a:extLst>
              <a:ext uri="{28A0092B-C50C-407E-A947-70E740481C1C}">
                <a14:useLocalDpi xmlns:a14="http://schemas.microsoft.com/office/drawing/2010/main" val="0"/>
              </a:ext>
            </a:extLst>
          </a:blip>
          <a:srcRect/>
          <a:stretch>
            <a:fillRect t="-17000" b="-17000"/>
          </a:stretch>
        </a:blipFill>
      </dgm:spPr>
    </dgm:pt>
    <dgm:pt modelId="{8B42FABA-C260-4F19-9F5C-B826CE48A25E}" type="pres">
      <dgm:prSet presAssocID="{AF522162-6D52-4018-9908-B9880868175B}" presName="txNode" presStyleLbl="node1" presStyleIdx="4" presStyleCnt="5" custScaleX="130761" custScaleY="160222" custLinFactNeighborX="-2654" custLinFactNeighborY="22638">
        <dgm:presLayoutVars>
          <dgm:bulletEnabled val="1"/>
        </dgm:presLayoutVars>
      </dgm:prSet>
      <dgm:spPr/>
    </dgm:pt>
  </dgm:ptLst>
  <dgm:cxnLst>
    <dgm:cxn modelId="{27DE2707-4794-4485-8937-7995E9D70A88}" type="presOf" srcId="{E49C78EE-E8F4-4964-9DC1-3A74D3500AF6}" destId="{BBDDAB32-10F7-493A-92C8-379DAB386C71}" srcOrd="1" destOrd="0" presId="urn:microsoft.com/office/officeart/2005/8/layout/hProcess10"/>
    <dgm:cxn modelId="{8D96AB08-C1FA-48F0-BB75-DC1DC3217149}" type="presOf" srcId="{AFFBF567-803C-4FF6-8FA6-794548F5F8A3}" destId="{CE5DFB9B-FF3B-4D5A-A4F9-E6502D9BCA74}" srcOrd="0" destOrd="2" presId="urn:microsoft.com/office/officeart/2005/8/layout/hProcess10"/>
    <dgm:cxn modelId="{D492590B-AE23-4548-BF44-1D3CC4B57F61}" type="presOf" srcId="{2D7367AA-DC8C-4E9B-8B41-959EE496C4ED}" destId="{CE5DFB9B-FF3B-4D5A-A4F9-E6502D9BCA74}" srcOrd="0" destOrd="0" presId="urn:microsoft.com/office/officeart/2005/8/layout/hProcess10"/>
    <dgm:cxn modelId="{2A649B0D-158F-4BA0-BA69-48872E057574}" srcId="{04DCD869-698D-4004-B659-9158C974143B}" destId="{20ED83EC-037A-4094-A2EA-739D562A6589}" srcOrd="1" destOrd="0" parTransId="{9DFB1036-8D0B-4052-89E9-06D639ADF267}" sibTransId="{B49EF16C-6AF0-4F16-8F43-42B549893336}"/>
    <dgm:cxn modelId="{0584E610-B0A0-4725-BA77-87A86303F6E1}" type="presOf" srcId="{E49C78EE-E8F4-4964-9DC1-3A74D3500AF6}" destId="{E81F41EA-5EAA-42B6-A2C1-51506D33F96B}" srcOrd="0" destOrd="0" presId="urn:microsoft.com/office/officeart/2005/8/layout/hProcess10"/>
    <dgm:cxn modelId="{A1774311-8989-48FF-8FBE-E69E082327B1}" type="presOf" srcId="{991D1AAA-3717-4057-B172-2CB4C332D5DB}" destId="{54F2DA11-7011-4A79-8261-91E22E7E8D44}" srcOrd="0" destOrd="1" presId="urn:microsoft.com/office/officeart/2005/8/layout/hProcess10"/>
    <dgm:cxn modelId="{B815CB12-286F-4FD4-BB10-A6CAADC6AE26}" type="presOf" srcId="{15D7B346-1188-44A4-90E0-E0F26697C7EF}" destId="{0A46C903-4682-408A-B284-3CF31834C88F}" srcOrd="0" destOrd="0" presId="urn:microsoft.com/office/officeart/2005/8/layout/hProcess10"/>
    <dgm:cxn modelId="{C08F4E1D-744A-4CC8-8E72-BC2110A74222}" type="presOf" srcId="{0986737F-7C30-427F-9890-D845306725A5}" destId="{21573D8A-8780-45FC-8BA7-E84E65522A2A}" srcOrd="0" destOrd="0" presId="urn:microsoft.com/office/officeart/2005/8/layout/hProcess10"/>
    <dgm:cxn modelId="{42D64426-DD42-4C7B-8A33-593F62403043}" srcId="{15D7B346-1188-44A4-90E0-E0F26697C7EF}" destId="{7993EDD4-D511-4BC0-9970-922DBADF3DA1}" srcOrd="3" destOrd="0" parTransId="{2D2FF9D2-491A-451B-B412-C2EE32811FD3}" sibTransId="{2BA07248-B1B0-4C51-82F2-B4D2AC518CC6}"/>
    <dgm:cxn modelId="{4498362E-2711-4EA1-A7E2-D6A0BC424CA5}" srcId="{7D7C3B01-960F-4567-B50A-61E4B90BD487}" destId="{04DCD869-698D-4004-B659-9158C974143B}" srcOrd="3" destOrd="0" parTransId="{1945AA91-8E5B-4B7F-8A27-C34BE7CDF537}" sibTransId="{E49C78EE-E8F4-4964-9DC1-3A74D3500AF6}"/>
    <dgm:cxn modelId="{B530B62E-9AF3-4528-8562-83BEB352E8BD}" type="presOf" srcId="{A32EF59E-2E6F-481E-AA87-B787F2AA3EAB}" destId="{54F2DA11-7011-4A79-8261-91E22E7E8D44}" srcOrd="0" destOrd="2" presId="urn:microsoft.com/office/officeart/2005/8/layout/hProcess10"/>
    <dgm:cxn modelId="{E438C632-D17F-424B-AC84-287BE811F58A}" type="presOf" srcId="{1D93DDBC-0DBC-44D7-9B59-EAACF8DD7A04}" destId="{0A46C903-4682-408A-B284-3CF31834C88F}" srcOrd="0" destOrd="2" presId="urn:microsoft.com/office/officeart/2005/8/layout/hProcess10"/>
    <dgm:cxn modelId="{009F7633-2DEE-4BBE-90D1-2D0F4561B4AC}" srcId="{AF522162-6D52-4018-9908-B9880868175B}" destId="{3772E8A8-AA9F-475D-859C-AE11FA468EF1}" srcOrd="1" destOrd="0" parTransId="{9BD3B7FE-1544-432F-A1B9-EE0F3CA6EADC}" sibTransId="{4B9B42A9-7EA5-4870-A10C-218B737992FB}"/>
    <dgm:cxn modelId="{828F9F34-8C27-4D39-ADBD-9D767469B406}" srcId="{15D7B346-1188-44A4-90E0-E0F26697C7EF}" destId="{1D93DDBC-0DBC-44D7-9B59-EAACF8DD7A04}" srcOrd="1" destOrd="0" parTransId="{07658C6A-22E2-4F4A-B7F8-BA937F220779}" sibTransId="{79602F75-2512-418F-B5C5-93172C751AFD}"/>
    <dgm:cxn modelId="{0B5C4643-415C-411B-B445-30D14B4674BE}" srcId="{AF522162-6D52-4018-9908-B9880868175B}" destId="{570015B5-28A0-4D12-BD0E-B3F2EEB6AC27}" srcOrd="0" destOrd="0" parTransId="{8A61C04F-617F-4826-84DF-E5D7C45C37F9}" sibTransId="{3F529C46-4C66-48B2-948C-33FFC978B3AD}"/>
    <dgm:cxn modelId="{93004D54-C1B2-4F5A-9CA5-9606513775E7}" type="presOf" srcId="{20ED83EC-037A-4094-A2EA-739D562A6589}" destId="{6AFC09D8-B38A-4E85-A388-C6595EB2B802}" srcOrd="0" destOrd="2" presId="urn:microsoft.com/office/officeart/2005/8/layout/hProcess10"/>
    <dgm:cxn modelId="{3DC59055-3040-4FA6-82CD-7358069E33FD}" srcId="{7D7C3B01-960F-4567-B50A-61E4B90BD487}" destId="{15D7B346-1188-44A4-90E0-E0F26697C7EF}" srcOrd="1" destOrd="0" parTransId="{37ADE015-9C44-4CD1-A618-802FC4F61646}" sibTransId="{0986737F-7C30-427F-9890-D845306725A5}"/>
    <dgm:cxn modelId="{CAB6C857-3B78-48A1-B213-0B8A9F3D7BDE}" type="presOf" srcId="{35A563F1-0BC5-46C9-839E-32822B862666}" destId="{54F2DA11-7011-4A79-8261-91E22E7E8D44}" srcOrd="0" destOrd="0" presId="urn:microsoft.com/office/officeart/2005/8/layout/hProcess10"/>
    <dgm:cxn modelId="{352EEA62-1AFF-40AF-B8F6-A3802F633360}" srcId="{2D7367AA-DC8C-4E9B-8B41-959EE496C4ED}" destId="{C8074C12-D521-4973-980C-34F54CB642F8}" srcOrd="2" destOrd="0" parTransId="{E7483D78-14D7-4A8B-B750-D149C817A51A}" sibTransId="{7D0E3535-E6EB-4AB1-9B7E-DE200A2C477A}"/>
    <dgm:cxn modelId="{F26DDF63-5AFB-4BA4-B6D8-8867978F153F}" type="presOf" srcId="{AF522162-6D52-4018-9908-B9880868175B}" destId="{8B42FABA-C260-4F19-9F5C-B826CE48A25E}" srcOrd="0" destOrd="0" presId="urn:microsoft.com/office/officeart/2005/8/layout/hProcess10"/>
    <dgm:cxn modelId="{36AB546C-352F-4BAD-BE89-B989596E1171}" srcId="{2D7367AA-DC8C-4E9B-8B41-959EE496C4ED}" destId="{BC6B2E0C-9BED-4837-B5D0-AD3CE27786F0}" srcOrd="3" destOrd="0" parTransId="{204204D5-9F4F-418D-9C1F-65181AA6E288}" sibTransId="{FFC2B029-0EFE-4CAB-914F-98E141FB0964}"/>
    <dgm:cxn modelId="{3674596D-5308-44BF-B05F-9A78B8C73AE6}" srcId="{35A563F1-0BC5-46C9-839E-32822B862666}" destId="{A32EF59E-2E6F-481E-AA87-B787F2AA3EAB}" srcOrd="1" destOrd="0" parTransId="{01F77DE5-2134-430D-B6AB-028F4F054B64}" sibTransId="{F3784ABB-A832-4922-9446-DD5004160339}"/>
    <dgm:cxn modelId="{0792B176-726D-4217-AFCA-B49DC58AF05F}" type="presOf" srcId="{586CFE33-E275-4F6E-9C84-3276C0430A74}" destId="{0A46C903-4682-408A-B284-3CF31834C88F}" srcOrd="0" destOrd="3" presId="urn:microsoft.com/office/officeart/2005/8/layout/hProcess10"/>
    <dgm:cxn modelId="{EF22167C-FE44-4692-904B-5498D155327C}" type="presOf" srcId="{F573029B-8086-4674-A44A-D0EBBD2D0BDE}" destId="{4A1B0078-48E1-4A6D-BD38-7ECCF9642FD3}" srcOrd="0" destOrd="0" presId="urn:microsoft.com/office/officeart/2005/8/layout/hProcess10"/>
    <dgm:cxn modelId="{639F8481-E165-4D60-BEC4-08619956E7D2}" type="presOf" srcId="{7993EDD4-D511-4BC0-9970-922DBADF3DA1}" destId="{0A46C903-4682-408A-B284-3CF31834C88F}" srcOrd="0" destOrd="4" presId="urn:microsoft.com/office/officeart/2005/8/layout/hProcess10"/>
    <dgm:cxn modelId="{29E8DF8A-B7CA-45E8-AF82-14F8149F94ED}" type="presOf" srcId="{1149BE9F-5D75-4A5F-8390-F626F6194373}" destId="{6D6356C5-8C8F-4CD0-8072-8086F357C5CB}" srcOrd="0" destOrd="0" presId="urn:microsoft.com/office/officeart/2005/8/layout/hProcess10"/>
    <dgm:cxn modelId="{4782B38C-AA12-4B4D-A03E-44DFF091E87A}" srcId="{04DCD869-698D-4004-B659-9158C974143B}" destId="{A29696BE-DDCB-4642-80EE-0565F90D51F3}" srcOrd="0" destOrd="0" parTransId="{783FCD29-36FE-4B4F-8494-F1711E907056}" sibTransId="{725C05E9-A083-4ACB-9D0C-A3B1DE3D2632}"/>
    <dgm:cxn modelId="{C7450B92-5F69-4B76-B547-FDFDA5751D22}" srcId="{2D7367AA-DC8C-4E9B-8B41-959EE496C4ED}" destId="{3CF105B5-6883-4CA2-92A0-8A42AF39AE60}" srcOrd="0" destOrd="0" parTransId="{403E1813-E934-4838-8482-0F8A49D62F72}" sibTransId="{183526C6-2178-47A1-8E57-69D331CF9013}"/>
    <dgm:cxn modelId="{A012B195-7DD4-4965-952A-36968074DF8C}" type="presOf" srcId="{570015B5-28A0-4D12-BD0E-B3F2EEB6AC27}" destId="{8B42FABA-C260-4F19-9F5C-B826CE48A25E}" srcOrd="0" destOrd="1" presId="urn:microsoft.com/office/officeart/2005/8/layout/hProcess10"/>
    <dgm:cxn modelId="{A50FE8A4-C067-47DC-B4BC-309353FB6DFB}" type="presOf" srcId="{C3F3C176-0E7B-48D4-B325-B651481316FF}" destId="{8B42FABA-C260-4F19-9F5C-B826CE48A25E}" srcOrd="0" destOrd="3" presId="urn:microsoft.com/office/officeart/2005/8/layout/hProcess10"/>
    <dgm:cxn modelId="{4A0F0CA9-0001-414A-8ABE-6E6CD2C68243}" type="presOf" srcId="{04DCD869-698D-4004-B659-9158C974143B}" destId="{6AFC09D8-B38A-4E85-A388-C6595EB2B802}" srcOrd="0" destOrd="0" presId="urn:microsoft.com/office/officeart/2005/8/layout/hProcess10"/>
    <dgm:cxn modelId="{D870C4AD-0AB9-4745-8206-FFF49B930883}" srcId="{7D7C3B01-960F-4567-B50A-61E4B90BD487}" destId="{AF522162-6D52-4018-9908-B9880868175B}" srcOrd="4" destOrd="0" parTransId="{C2956ED8-81B9-47AA-870B-793576B8ED2B}" sibTransId="{60474251-4BF9-4FF4-972F-E22F51F2C6D2}"/>
    <dgm:cxn modelId="{39D3AEAF-E907-433E-8359-07CC631A3376}" srcId="{7D7C3B01-960F-4567-B50A-61E4B90BD487}" destId="{35A563F1-0BC5-46C9-839E-32822B862666}" srcOrd="2" destOrd="0" parTransId="{395023DB-1EC4-4BFF-844C-ED305B646C1A}" sibTransId="{1149BE9F-5D75-4A5F-8390-F626F6194373}"/>
    <dgm:cxn modelId="{BD2326B1-CE24-49E3-BACB-2857B733D688}" type="presOf" srcId="{A29696BE-DDCB-4642-80EE-0565F90D51F3}" destId="{6AFC09D8-B38A-4E85-A388-C6595EB2B802}" srcOrd="0" destOrd="1" presId="urn:microsoft.com/office/officeart/2005/8/layout/hProcess10"/>
    <dgm:cxn modelId="{DDF352B5-6888-4343-AD04-D0DB81013F70}" type="presOf" srcId="{F573029B-8086-4674-A44A-D0EBBD2D0BDE}" destId="{F45201AE-E0F8-4CC6-993E-B176DC5E5013}" srcOrd="1" destOrd="0" presId="urn:microsoft.com/office/officeart/2005/8/layout/hProcess10"/>
    <dgm:cxn modelId="{6BCA2FBA-CBB8-4EF2-B646-B295CE523B73}" srcId="{15D7B346-1188-44A4-90E0-E0F26697C7EF}" destId="{57812ED6-0D27-4DF9-B270-B70250B7B51A}" srcOrd="0" destOrd="0" parTransId="{5B49B2F4-6FC7-4D1E-ACF8-ED0505AD9746}" sibTransId="{1E5D7B84-E799-4A62-AC15-9414E50181E7}"/>
    <dgm:cxn modelId="{95B2BABB-B123-4A44-9AF8-DEB7A9A4E19B}" type="presOf" srcId="{C8074C12-D521-4973-980C-34F54CB642F8}" destId="{CE5DFB9B-FF3B-4D5A-A4F9-E6502D9BCA74}" srcOrd="0" destOrd="3" presId="urn:microsoft.com/office/officeart/2005/8/layout/hProcess10"/>
    <dgm:cxn modelId="{92089BBC-B577-4CDC-A316-A5A309791FB9}" srcId="{04DCD869-698D-4004-B659-9158C974143B}" destId="{B16DC294-6578-47C5-B7CD-CDECDC0C66DD}" srcOrd="3" destOrd="0" parTransId="{A4C4C26F-E1E9-4D4E-A112-9546B5E58238}" sibTransId="{BAF3081D-A4AA-4477-B2E4-CC84A787B4B1}"/>
    <dgm:cxn modelId="{9A9DFBBF-14BE-4890-A792-DED800D45D93}" type="presOf" srcId="{1149BE9F-5D75-4A5F-8390-F626F6194373}" destId="{E8D6A527-1559-4E96-BDB7-F1F668EF20D1}" srcOrd="1" destOrd="0" presId="urn:microsoft.com/office/officeart/2005/8/layout/hProcess10"/>
    <dgm:cxn modelId="{97EE28C0-0987-4609-B612-78C98CF6AEF3}" type="presOf" srcId="{3772E8A8-AA9F-475D-859C-AE11FA468EF1}" destId="{8B42FABA-C260-4F19-9F5C-B826CE48A25E}" srcOrd="0" destOrd="2" presId="urn:microsoft.com/office/officeart/2005/8/layout/hProcess10"/>
    <dgm:cxn modelId="{1BB6D9C6-06D4-4457-B83C-866F81E52A86}" type="presOf" srcId="{01A63BE3-D597-441B-9C95-AB0F7870FABD}" destId="{6AFC09D8-B38A-4E85-A388-C6595EB2B802}" srcOrd="0" destOrd="3" presId="urn:microsoft.com/office/officeart/2005/8/layout/hProcess10"/>
    <dgm:cxn modelId="{9A9D44C8-9BF9-4E81-A159-9014ADEADA80}" srcId="{04DCD869-698D-4004-B659-9158C974143B}" destId="{01A63BE3-D597-441B-9C95-AB0F7870FABD}" srcOrd="2" destOrd="0" parTransId="{33FB8E40-88EE-40D6-914E-5B965153D7F0}" sibTransId="{A1BDAB5A-3D6C-4203-AE02-0319E5807AEE}"/>
    <dgm:cxn modelId="{7E5D94CB-E5ED-41D1-91AE-FED659F16FB1}" srcId="{15D7B346-1188-44A4-90E0-E0F26697C7EF}" destId="{586CFE33-E275-4F6E-9C84-3276C0430A74}" srcOrd="2" destOrd="0" parTransId="{40859EAC-579F-4909-9D5C-BC642BB5FCC7}" sibTransId="{376D52C6-60DE-45F6-AB37-FF75FAAD117F}"/>
    <dgm:cxn modelId="{A131ECD4-A309-4CA9-8D0F-4BB3ADC84E65}" srcId="{35A563F1-0BC5-46C9-839E-32822B862666}" destId="{991D1AAA-3717-4057-B172-2CB4C332D5DB}" srcOrd="0" destOrd="0" parTransId="{5D197AAA-9EE1-4AD8-B739-D54B645D4BC2}" sibTransId="{E876D319-167B-4B57-BD9A-228C020F9DBF}"/>
    <dgm:cxn modelId="{C36DECE4-B8A1-4BC7-995A-9EB727334485}" type="presOf" srcId="{7D7C3B01-960F-4567-B50A-61E4B90BD487}" destId="{C61DB1A5-D077-4F37-AFEA-642AAF2A3D75}" srcOrd="0" destOrd="0" presId="urn:microsoft.com/office/officeart/2005/8/layout/hProcess10"/>
    <dgm:cxn modelId="{C25082E5-1913-4237-B2A1-278F42FBDA05}" type="presOf" srcId="{3CF105B5-6883-4CA2-92A0-8A42AF39AE60}" destId="{CE5DFB9B-FF3B-4D5A-A4F9-E6502D9BCA74}" srcOrd="0" destOrd="1" presId="urn:microsoft.com/office/officeart/2005/8/layout/hProcess10"/>
    <dgm:cxn modelId="{DF78EBE5-A1BE-4174-8564-463AEC42FA5F}" type="presOf" srcId="{0986737F-7C30-427F-9890-D845306725A5}" destId="{9D4D566D-D3F2-4D1A-8B2B-64A014989FD9}" srcOrd="1" destOrd="0" presId="urn:microsoft.com/office/officeart/2005/8/layout/hProcess10"/>
    <dgm:cxn modelId="{280F35E9-D94E-42EA-9968-B7AA506ED9F6}" srcId="{2D7367AA-DC8C-4E9B-8B41-959EE496C4ED}" destId="{AFFBF567-803C-4FF6-8FA6-794548F5F8A3}" srcOrd="1" destOrd="0" parTransId="{CAD6851F-7107-484C-A34E-788DD56DF680}" sibTransId="{065D729B-19FC-4D35-801B-FF88EC6A5190}"/>
    <dgm:cxn modelId="{BEC6AAF0-A320-450E-8548-43FA04C311F6}" srcId="{7D7C3B01-960F-4567-B50A-61E4B90BD487}" destId="{2D7367AA-DC8C-4E9B-8B41-959EE496C4ED}" srcOrd="0" destOrd="0" parTransId="{E5F701C3-C192-4268-93AA-244C5B8FB9FB}" sibTransId="{F573029B-8086-4674-A44A-D0EBBD2D0BDE}"/>
    <dgm:cxn modelId="{A62E01F6-57BE-4EEE-8555-DD43F98788B9}" type="presOf" srcId="{B16DC294-6578-47C5-B7CD-CDECDC0C66DD}" destId="{6AFC09D8-B38A-4E85-A388-C6595EB2B802}" srcOrd="0" destOrd="4" presId="urn:microsoft.com/office/officeart/2005/8/layout/hProcess10"/>
    <dgm:cxn modelId="{6F21C0F6-9DE0-4DE6-B86D-13EE82BC5052}" srcId="{AF522162-6D52-4018-9908-B9880868175B}" destId="{C3F3C176-0E7B-48D4-B325-B651481316FF}" srcOrd="2" destOrd="0" parTransId="{8F8A7EA0-4CC1-41B1-BA8E-DD18D5268EFB}" sibTransId="{AE814B07-AA0E-4F3E-830B-38F5B94B8EB0}"/>
    <dgm:cxn modelId="{FCE3FEF6-BCD3-4337-8984-E0595B9BC8B3}" type="presOf" srcId="{57812ED6-0D27-4DF9-B270-B70250B7B51A}" destId="{0A46C903-4682-408A-B284-3CF31834C88F}" srcOrd="0" destOrd="1" presId="urn:microsoft.com/office/officeart/2005/8/layout/hProcess10"/>
    <dgm:cxn modelId="{87FF20FD-385C-4378-B68A-8C035BFEB0E5}" type="presOf" srcId="{BC6B2E0C-9BED-4837-B5D0-AD3CE27786F0}" destId="{CE5DFB9B-FF3B-4D5A-A4F9-E6502D9BCA74}" srcOrd="0" destOrd="4" presId="urn:microsoft.com/office/officeart/2005/8/layout/hProcess10"/>
    <dgm:cxn modelId="{15944B71-A289-4D24-9148-4C3C70C8874C}" type="presParOf" srcId="{C61DB1A5-D077-4F37-AFEA-642AAF2A3D75}" destId="{E830429E-5CCB-4750-B013-2C7B1C8236E1}" srcOrd="0" destOrd="0" presId="urn:microsoft.com/office/officeart/2005/8/layout/hProcess10"/>
    <dgm:cxn modelId="{2E5AAC94-AB76-46C0-B6F0-3491ACCDDEC3}" type="presParOf" srcId="{E830429E-5CCB-4750-B013-2C7B1C8236E1}" destId="{D87DD8FB-83E7-44FA-8440-9BC4D6243F00}" srcOrd="0" destOrd="0" presId="urn:microsoft.com/office/officeart/2005/8/layout/hProcess10"/>
    <dgm:cxn modelId="{A4126FC5-E187-42AA-A767-A93D0C062C55}" type="presParOf" srcId="{E830429E-5CCB-4750-B013-2C7B1C8236E1}" destId="{CE5DFB9B-FF3B-4D5A-A4F9-E6502D9BCA74}" srcOrd="1" destOrd="0" presId="urn:microsoft.com/office/officeart/2005/8/layout/hProcess10"/>
    <dgm:cxn modelId="{94BED837-8859-4F81-B45E-07F96E512742}" type="presParOf" srcId="{C61DB1A5-D077-4F37-AFEA-642AAF2A3D75}" destId="{4A1B0078-48E1-4A6D-BD38-7ECCF9642FD3}" srcOrd="1" destOrd="0" presId="urn:microsoft.com/office/officeart/2005/8/layout/hProcess10"/>
    <dgm:cxn modelId="{D915F314-44F5-440B-B7F2-215A8E2729B8}" type="presParOf" srcId="{4A1B0078-48E1-4A6D-BD38-7ECCF9642FD3}" destId="{F45201AE-E0F8-4CC6-993E-B176DC5E5013}" srcOrd="0" destOrd="0" presId="urn:microsoft.com/office/officeart/2005/8/layout/hProcess10"/>
    <dgm:cxn modelId="{96294BA6-9380-4083-9A2C-78CD897B4F70}" type="presParOf" srcId="{C61DB1A5-D077-4F37-AFEA-642AAF2A3D75}" destId="{2D351296-040D-46AF-A6DA-A2FC2E7D8505}" srcOrd="2" destOrd="0" presId="urn:microsoft.com/office/officeart/2005/8/layout/hProcess10"/>
    <dgm:cxn modelId="{51F78DB2-429A-4CD8-A581-FC8BD656FADB}" type="presParOf" srcId="{2D351296-040D-46AF-A6DA-A2FC2E7D8505}" destId="{80425F28-3D8F-455E-80F8-6D0D75E24ACA}" srcOrd="0" destOrd="0" presId="urn:microsoft.com/office/officeart/2005/8/layout/hProcess10"/>
    <dgm:cxn modelId="{4EB75FB9-426B-4240-AC77-D217EFFD3C20}" type="presParOf" srcId="{2D351296-040D-46AF-A6DA-A2FC2E7D8505}" destId="{0A46C903-4682-408A-B284-3CF31834C88F}" srcOrd="1" destOrd="0" presId="urn:microsoft.com/office/officeart/2005/8/layout/hProcess10"/>
    <dgm:cxn modelId="{4B1DCE45-B04F-4357-BA79-DB23625347E0}" type="presParOf" srcId="{C61DB1A5-D077-4F37-AFEA-642AAF2A3D75}" destId="{21573D8A-8780-45FC-8BA7-E84E65522A2A}" srcOrd="3" destOrd="0" presId="urn:microsoft.com/office/officeart/2005/8/layout/hProcess10"/>
    <dgm:cxn modelId="{8AFF7C9B-342E-4E63-8A03-F561DE208B94}" type="presParOf" srcId="{21573D8A-8780-45FC-8BA7-E84E65522A2A}" destId="{9D4D566D-D3F2-4D1A-8B2B-64A014989FD9}" srcOrd="0" destOrd="0" presId="urn:microsoft.com/office/officeart/2005/8/layout/hProcess10"/>
    <dgm:cxn modelId="{C3E3D8EF-ED62-4B1B-BD22-9C9E3AA65368}" type="presParOf" srcId="{C61DB1A5-D077-4F37-AFEA-642AAF2A3D75}" destId="{7873A405-78EE-47F7-9CF0-86967CB24BCE}" srcOrd="4" destOrd="0" presId="urn:microsoft.com/office/officeart/2005/8/layout/hProcess10"/>
    <dgm:cxn modelId="{0E821994-D64B-4373-8D82-314105FF5617}" type="presParOf" srcId="{7873A405-78EE-47F7-9CF0-86967CB24BCE}" destId="{EA7896BB-268F-4734-BCC4-7A4C22E9E252}" srcOrd="0" destOrd="0" presId="urn:microsoft.com/office/officeart/2005/8/layout/hProcess10"/>
    <dgm:cxn modelId="{9C346339-E069-417C-9463-08B8AE8071A7}" type="presParOf" srcId="{7873A405-78EE-47F7-9CF0-86967CB24BCE}" destId="{54F2DA11-7011-4A79-8261-91E22E7E8D44}" srcOrd="1" destOrd="0" presId="urn:microsoft.com/office/officeart/2005/8/layout/hProcess10"/>
    <dgm:cxn modelId="{569D47E2-23DA-434C-8F02-F66AECD3E145}" type="presParOf" srcId="{C61DB1A5-D077-4F37-AFEA-642AAF2A3D75}" destId="{6D6356C5-8C8F-4CD0-8072-8086F357C5CB}" srcOrd="5" destOrd="0" presId="urn:microsoft.com/office/officeart/2005/8/layout/hProcess10"/>
    <dgm:cxn modelId="{427B2B03-2033-4063-AAE0-1F7E3456F5F5}" type="presParOf" srcId="{6D6356C5-8C8F-4CD0-8072-8086F357C5CB}" destId="{E8D6A527-1559-4E96-BDB7-F1F668EF20D1}" srcOrd="0" destOrd="0" presId="urn:microsoft.com/office/officeart/2005/8/layout/hProcess10"/>
    <dgm:cxn modelId="{DA70F5B7-EB52-4B77-B69A-28F90A22E47F}" type="presParOf" srcId="{C61DB1A5-D077-4F37-AFEA-642AAF2A3D75}" destId="{B9158BD6-F77C-480B-BA52-520E146B9407}" srcOrd="6" destOrd="0" presId="urn:microsoft.com/office/officeart/2005/8/layout/hProcess10"/>
    <dgm:cxn modelId="{38ED7948-CE47-4999-8868-3BE001969446}" type="presParOf" srcId="{B9158BD6-F77C-480B-BA52-520E146B9407}" destId="{93D7E8E5-A4A6-4EFB-9132-AF365B3053F3}" srcOrd="0" destOrd="0" presId="urn:microsoft.com/office/officeart/2005/8/layout/hProcess10"/>
    <dgm:cxn modelId="{76002866-2700-4576-9E5E-D864AAAA1306}" type="presParOf" srcId="{B9158BD6-F77C-480B-BA52-520E146B9407}" destId="{6AFC09D8-B38A-4E85-A388-C6595EB2B802}" srcOrd="1" destOrd="0" presId="urn:microsoft.com/office/officeart/2005/8/layout/hProcess10"/>
    <dgm:cxn modelId="{F1FCB888-DA55-4640-B7A7-C4602B05F54F}" type="presParOf" srcId="{C61DB1A5-D077-4F37-AFEA-642AAF2A3D75}" destId="{E81F41EA-5EAA-42B6-A2C1-51506D33F96B}" srcOrd="7" destOrd="0" presId="urn:microsoft.com/office/officeart/2005/8/layout/hProcess10"/>
    <dgm:cxn modelId="{149D4EDE-D774-40AB-8DA2-FBE3AA42C06F}" type="presParOf" srcId="{E81F41EA-5EAA-42B6-A2C1-51506D33F96B}" destId="{BBDDAB32-10F7-493A-92C8-379DAB386C71}" srcOrd="0" destOrd="0" presId="urn:microsoft.com/office/officeart/2005/8/layout/hProcess10"/>
    <dgm:cxn modelId="{D1F25572-D4FD-4C1A-8C68-C7857A447E30}" type="presParOf" srcId="{C61DB1A5-D077-4F37-AFEA-642AAF2A3D75}" destId="{82FFA8F4-9124-4BED-8B5F-E79953E00A33}" srcOrd="8" destOrd="0" presId="urn:microsoft.com/office/officeart/2005/8/layout/hProcess10"/>
    <dgm:cxn modelId="{63C73C43-84E0-4078-BAA2-F32059F1AEF7}" type="presParOf" srcId="{82FFA8F4-9124-4BED-8B5F-E79953E00A33}" destId="{7A2A4266-3C5A-4E5B-9DB1-A4C552B0FA06}" srcOrd="0" destOrd="0" presId="urn:microsoft.com/office/officeart/2005/8/layout/hProcess10"/>
    <dgm:cxn modelId="{7577F96C-4425-4F33-9BA7-7E9614653292}" type="presParOf" srcId="{82FFA8F4-9124-4BED-8B5F-E79953E00A33}" destId="{8B42FABA-C260-4F19-9F5C-B826CE48A25E}"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DD8FB-83E7-44FA-8440-9BC4D6243F00}">
      <dsp:nvSpPr>
        <dsp:cNvPr id="0" name=""/>
        <dsp:cNvSpPr/>
      </dsp:nvSpPr>
      <dsp:spPr>
        <a:xfrm>
          <a:off x="5314" y="0"/>
          <a:ext cx="1278759" cy="127875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6350" cap="flat" cmpd="sng" algn="ctr">
          <a:solidFill>
            <a:schemeClr val="dk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E5DFB9B-FF3B-4D5A-A4F9-E6502D9BCA74}">
      <dsp:nvSpPr>
        <dsp:cNvPr id="0" name=""/>
        <dsp:cNvSpPr/>
      </dsp:nvSpPr>
      <dsp:spPr>
        <a:xfrm>
          <a:off x="27290" y="1163090"/>
          <a:ext cx="1672118" cy="2118853"/>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b="1" i="0" u="none" kern="1200" dirty="0">
              <a:solidFill>
                <a:schemeClr val="tx1"/>
              </a:solidFill>
              <a:effectLst/>
            </a:rPr>
            <a:t>Business Case</a:t>
          </a:r>
        </a:p>
        <a:p>
          <a:pPr marL="111125" lvl="1" indent="-111125" algn="l" defTabSz="466725">
            <a:lnSpc>
              <a:spcPct val="100000"/>
            </a:lnSpc>
            <a:spcBef>
              <a:spcPct val="0"/>
            </a:spcBef>
            <a:spcAft>
              <a:spcPct val="15000"/>
            </a:spcAft>
            <a:buChar char="•"/>
          </a:pPr>
          <a:r>
            <a:rPr lang="en-US" sz="1050" kern="1200" dirty="0">
              <a:solidFill>
                <a:schemeClr val="tx1"/>
              </a:solidFill>
            </a:rPr>
            <a:t>Defined Business Problem</a:t>
          </a:r>
        </a:p>
        <a:p>
          <a:pPr marL="111125" lvl="1" indent="-111125" algn="l" defTabSz="466725">
            <a:lnSpc>
              <a:spcPct val="100000"/>
            </a:lnSpc>
            <a:spcBef>
              <a:spcPct val="0"/>
            </a:spcBef>
            <a:spcAft>
              <a:spcPct val="15000"/>
            </a:spcAft>
            <a:buChar char="•"/>
          </a:pPr>
          <a:r>
            <a:rPr lang="en-US" sz="1050" kern="1200" dirty="0">
              <a:solidFill>
                <a:schemeClr val="tx1"/>
              </a:solidFill>
            </a:rPr>
            <a:t>Access to database.</a:t>
          </a:r>
        </a:p>
        <a:p>
          <a:pPr marL="111125" lvl="1" indent="-111125" algn="l" defTabSz="466725">
            <a:lnSpc>
              <a:spcPct val="100000"/>
            </a:lnSpc>
            <a:spcBef>
              <a:spcPct val="0"/>
            </a:spcBef>
            <a:spcAft>
              <a:spcPct val="15000"/>
            </a:spcAft>
            <a:buChar char="•"/>
          </a:pPr>
          <a:r>
            <a:rPr lang="en-US" sz="1050" kern="1200" dirty="0">
              <a:solidFill>
                <a:schemeClr val="tx1"/>
              </a:solidFill>
            </a:rPr>
            <a:t>Extract Data in programing environment.</a:t>
          </a:r>
        </a:p>
        <a:p>
          <a:pPr marL="111125" lvl="1" indent="-111125" algn="l" defTabSz="466725">
            <a:lnSpc>
              <a:spcPct val="100000"/>
            </a:lnSpc>
            <a:spcBef>
              <a:spcPct val="0"/>
            </a:spcBef>
            <a:spcAft>
              <a:spcPct val="15000"/>
            </a:spcAft>
            <a:buChar char="•"/>
          </a:pPr>
          <a:r>
            <a:rPr lang="en-US" sz="1050" kern="1200" dirty="0">
              <a:solidFill>
                <a:schemeClr val="tx1"/>
              </a:solidFill>
            </a:rPr>
            <a:t>Establish understanding of data.</a:t>
          </a:r>
        </a:p>
      </dsp:txBody>
      <dsp:txXfrm>
        <a:off x="76265" y="1212065"/>
        <a:ext cx="1574168" cy="2020903"/>
      </dsp:txXfrm>
    </dsp:sp>
    <dsp:sp modelId="{4A1B0078-48E1-4A6D-BD38-7ECCF9642FD3}">
      <dsp:nvSpPr>
        <dsp:cNvPr id="0" name=""/>
        <dsp:cNvSpPr/>
      </dsp:nvSpPr>
      <dsp:spPr>
        <a:xfrm>
          <a:off x="1599229" y="485745"/>
          <a:ext cx="315155" cy="307268"/>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a:off x="1599229" y="547199"/>
        <a:ext cx="222975" cy="184360"/>
      </dsp:txXfrm>
    </dsp:sp>
    <dsp:sp modelId="{80425F28-3D8F-455E-80F8-6D0D75E24ACA}">
      <dsp:nvSpPr>
        <dsp:cNvPr id="0" name=""/>
        <dsp:cNvSpPr/>
      </dsp:nvSpPr>
      <dsp:spPr>
        <a:xfrm>
          <a:off x="2184517" y="0"/>
          <a:ext cx="1278759" cy="1278759"/>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6350" cap="flat" cmpd="sng" algn="ctr">
          <a:solidFill>
            <a:schemeClr val="dk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0A46C903-4682-408A-B284-3CF31834C88F}">
      <dsp:nvSpPr>
        <dsp:cNvPr id="0" name=""/>
        <dsp:cNvSpPr/>
      </dsp:nvSpPr>
      <dsp:spPr>
        <a:xfrm>
          <a:off x="2206493" y="1131914"/>
          <a:ext cx="1672118" cy="2118853"/>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rPr>
            <a:t>Clean Data</a:t>
          </a:r>
        </a:p>
        <a:p>
          <a:pPr marL="111125" lvl="1" indent="-111125" algn="l" defTabSz="466725">
            <a:lnSpc>
              <a:spcPct val="100000"/>
            </a:lnSpc>
            <a:spcBef>
              <a:spcPct val="0"/>
            </a:spcBef>
            <a:spcAft>
              <a:spcPct val="15000"/>
            </a:spcAft>
            <a:buChar char="•"/>
          </a:pPr>
          <a:r>
            <a:rPr lang="en-US" sz="1050" kern="1200" dirty="0">
              <a:solidFill>
                <a:schemeClr val="tx1"/>
              </a:solidFill>
            </a:rPr>
            <a:t>Clean the extracted data.</a:t>
          </a:r>
        </a:p>
        <a:p>
          <a:pPr marL="111125" lvl="1" indent="-111125" algn="l" defTabSz="466725">
            <a:lnSpc>
              <a:spcPct val="100000"/>
            </a:lnSpc>
            <a:spcBef>
              <a:spcPct val="0"/>
            </a:spcBef>
            <a:spcAft>
              <a:spcPct val="15000"/>
            </a:spcAft>
            <a:buChar char="•"/>
          </a:pPr>
          <a:r>
            <a:rPr lang="en-US" sz="1050" kern="1200" dirty="0">
              <a:solidFill>
                <a:schemeClr val="tx1"/>
              </a:solidFill>
            </a:rPr>
            <a:t>Identify missing or corrupted records.</a:t>
          </a:r>
        </a:p>
        <a:p>
          <a:pPr marL="111125" lvl="1" indent="-111125" algn="l" defTabSz="466725">
            <a:lnSpc>
              <a:spcPct val="100000"/>
            </a:lnSpc>
            <a:spcBef>
              <a:spcPct val="0"/>
            </a:spcBef>
            <a:spcAft>
              <a:spcPct val="15000"/>
            </a:spcAft>
            <a:buChar char="•"/>
          </a:pPr>
          <a:r>
            <a:rPr lang="en-US" sz="1050" kern="1200" dirty="0">
              <a:solidFill>
                <a:schemeClr val="tx1"/>
              </a:solidFill>
            </a:rPr>
            <a:t>Variable transformations</a:t>
          </a:r>
        </a:p>
        <a:p>
          <a:pPr marL="111125" lvl="1" indent="-111125" algn="l" defTabSz="466725">
            <a:lnSpc>
              <a:spcPct val="100000"/>
            </a:lnSpc>
            <a:spcBef>
              <a:spcPct val="0"/>
            </a:spcBef>
            <a:spcAft>
              <a:spcPct val="15000"/>
            </a:spcAft>
            <a:buChar char="•"/>
          </a:pPr>
          <a:r>
            <a:rPr lang="en-US" sz="1050" kern="1200" dirty="0">
              <a:solidFill>
                <a:schemeClr val="tx1"/>
              </a:solidFill>
            </a:rPr>
            <a:t>Create new data set as required for analysis.</a:t>
          </a:r>
        </a:p>
      </dsp:txBody>
      <dsp:txXfrm>
        <a:off x="2255468" y="1180889"/>
        <a:ext cx="1574168" cy="2020903"/>
      </dsp:txXfrm>
    </dsp:sp>
    <dsp:sp modelId="{21573D8A-8780-45FC-8BA7-E84E65522A2A}">
      <dsp:nvSpPr>
        <dsp:cNvPr id="0" name=""/>
        <dsp:cNvSpPr/>
      </dsp:nvSpPr>
      <dsp:spPr>
        <a:xfrm>
          <a:off x="3778432" y="485745"/>
          <a:ext cx="315155" cy="307268"/>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a:off x="3778432" y="547199"/>
        <a:ext cx="222975" cy="184360"/>
      </dsp:txXfrm>
    </dsp:sp>
    <dsp:sp modelId="{EA7896BB-268F-4734-BCC4-7A4C22E9E252}">
      <dsp:nvSpPr>
        <dsp:cNvPr id="0" name=""/>
        <dsp:cNvSpPr/>
      </dsp:nvSpPr>
      <dsp:spPr>
        <a:xfrm>
          <a:off x="4363720" y="0"/>
          <a:ext cx="1278759" cy="127875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w="6350" cap="flat" cmpd="sng" algn="ctr">
          <a:solidFill>
            <a:schemeClr val="dk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54F2DA11-7011-4A79-8261-91E22E7E8D44}">
      <dsp:nvSpPr>
        <dsp:cNvPr id="0" name=""/>
        <dsp:cNvSpPr/>
      </dsp:nvSpPr>
      <dsp:spPr>
        <a:xfrm>
          <a:off x="4308357" y="1146639"/>
          <a:ext cx="1672118" cy="207197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rPr>
            <a:t>Explore</a:t>
          </a:r>
        </a:p>
        <a:p>
          <a:pPr marL="111125" lvl="1" indent="-111125" algn="l" defTabSz="466725">
            <a:lnSpc>
              <a:spcPct val="100000"/>
            </a:lnSpc>
            <a:spcBef>
              <a:spcPct val="0"/>
            </a:spcBef>
            <a:spcAft>
              <a:spcPct val="15000"/>
            </a:spcAft>
            <a:buChar char="•"/>
          </a:pPr>
          <a:r>
            <a:rPr lang="en-US" sz="1050" kern="1200" dirty="0">
              <a:solidFill>
                <a:schemeClr val="tx1"/>
              </a:solidFill>
            </a:rPr>
            <a:t>Conduct exploratory study of data set. </a:t>
          </a:r>
        </a:p>
        <a:p>
          <a:pPr marL="111125" lvl="1" indent="-111125" algn="l" defTabSz="466725">
            <a:lnSpc>
              <a:spcPct val="100000"/>
            </a:lnSpc>
            <a:spcBef>
              <a:spcPct val="0"/>
            </a:spcBef>
            <a:spcAft>
              <a:spcPct val="15000"/>
            </a:spcAft>
            <a:buChar char="•"/>
          </a:pPr>
          <a:r>
            <a:rPr lang="en-US" sz="1050" kern="1200" dirty="0">
              <a:solidFill>
                <a:schemeClr val="tx1"/>
              </a:solidFill>
            </a:rPr>
            <a:t>Descriptive analysis of data – visualization, clustering or dimensionality reduction.</a:t>
          </a:r>
        </a:p>
      </dsp:txBody>
      <dsp:txXfrm>
        <a:off x="4357332" y="1195614"/>
        <a:ext cx="1574168" cy="1974024"/>
      </dsp:txXfrm>
    </dsp:sp>
    <dsp:sp modelId="{6D6356C5-8C8F-4CD0-8072-8086F357C5CB}">
      <dsp:nvSpPr>
        <dsp:cNvPr id="0" name=""/>
        <dsp:cNvSpPr/>
      </dsp:nvSpPr>
      <dsp:spPr>
        <a:xfrm>
          <a:off x="5957635" y="485745"/>
          <a:ext cx="315155" cy="307268"/>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a:off x="5957635" y="547199"/>
        <a:ext cx="222975" cy="184360"/>
      </dsp:txXfrm>
    </dsp:sp>
    <dsp:sp modelId="{93D7E8E5-A4A6-4EFB-9132-AF365B3053F3}">
      <dsp:nvSpPr>
        <dsp:cNvPr id="0" name=""/>
        <dsp:cNvSpPr/>
      </dsp:nvSpPr>
      <dsp:spPr>
        <a:xfrm>
          <a:off x="6542923" y="0"/>
          <a:ext cx="1278759" cy="1278759"/>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6350" cap="flat" cmpd="sng" algn="ctr">
          <a:solidFill>
            <a:schemeClr val="dk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6AFC09D8-B38A-4E85-A388-C6595EB2B802}">
      <dsp:nvSpPr>
        <dsp:cNvPr id="0" name=""/>
        <dsp:cNvSpPr/>
      </dsp:nvSpPr>
      <dsp:spPr>
        <a:xfrm>
          <a:off x="6564900" y="1256529"/>
          <a:ext cx="1672118" cy="1962077"/>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chemeClr val="tx1"/>
              </a:solidFill>
              <a:effectLst/>
            </a:rPr>
            <a:t>Build Model</a:t>
          </a:r>
        </a:p>
        <a:p>
          <a:pPr marL="111125" lvl="1" indent="-111125" algn="l" defTabSz="466725">
            <a:lnSpc>
              <a:spcPct val="100000"/>
            </a:lnSpc>
            <a:spcBef>
              <a:spcPct val="0"/>
            </a:spcBef>
            <a:spcAft>
              <a:spcPct val="15000"/>
            </a:spcAft>
            <a:buChar char="•"/>
          </a:pPr>
          <a:r>
            <a:rPr lang="en-US" sz="1050" kern="1200" dirty="0">
              <a:solidFill>
                <a:schemeClr val="tx1"/>
              </a:solidFill>
            </a:rPr>
            <a:t>Design predictive models.</a:t>
          </a:r>
        </a:p>
        <a:p>
          <a:pPr marL="111125" lvl="1" indent="-111125" algn="l" defTabSz="466725">
            <a:lnSpc>
              <a:spcPct val="100000"/>
            </a:lnSpc>
            <a:spcBef>
              <a:spcPct val="0"/>
            </a:spcBef>
            <a:spcAft>
              <a:spcPct val="15000"/>
            </a:spcAft>
            <a:buChar char="•"/>
          </a:pPr>
          <a:r>
            <a:rPr lang="en-US" sz="1050" kern="1200" dirty="0">
              <a:solidFill>
                <a:schemeClr val="tx1"/>
              </a:solidFill>
            </a:rPr>
            <a:t>Validation of predictive models.</a:t>
          </a:r>
        </a:p>
        <a:p>
          <a:pPr marL="111125" lvl="1" indent="-111125" algn="l" defTabSz="466725">
            <a:lnSpc>
              <a:spcPct val="100000"/>
            </a:lnSpc>
            <a:spcBef>
              <a:spcPct val="0"/>
            </a:spcBef>
            <a:spcAft>
              <a:spcPct val="15000"/>
            </a:spcAft>
            <a:buChar char="•"/>
          </a:pPr>
          <a:r>
            <a:rPr lang="en-US" sz="1050" kern="1200" dirty="0">
              <a:solidFill>
                <a:schemeClr val="tx1"/>
              </a:solidFill>
            </a:rPr>
            <a:t>Finalizing best model for decision making. </a:t>
          </a:r>
        </a:p>
        <a:p>
          <a:pPr marL="111125" lvl="1" indent="-111125" algn="l" defTabSz="466725">
            <a:lnSpc>
              <a:spcPct val="100000"/>
            </a:lnSpc>
            <a:spcBef>
              <a:spcPct val="0"/>
            </a:spcBef>
            <a:spcAft>
              <a:spcPct val="15000"/>
            </a:spcAft>
            <a:buChar char="•"/>
          </a:pPr>
          <a:r>
            <a:rPr lang="en-US" sz="1050" kern="1200" dirty="0">
              <a:solidFill>
                <a:schemeClr val="tx1"/>
              </a:solidFill>
            </a:rPr>
            <a:t>Proof-of-Concept</a:t>
          </a:r>
        </a:p>
      </dsp:txBody>
      <dsp:txXfrm>
        <a:off x="6613875" y="1305504"/>
        <a:ext cx="1574168" cy="1864127"/>
      </dsp:txXfrm>
    </dsp:sp>
    <dsp:sp modelId="{E81F41EA-5EAA-42B6-A2C1-51506D33F96B}">
      <dsp:nvSpPr>
        <dsp:cNvPr id="0" name=""/>
        <dsp:cNvSpPr/>
      </dsp:nvSpPr>
      <dsp:spPr>
        <a:xfrm>
          <a:off x="8136838" y="485745"/>
          <a:ext cx="315155" cy="307268"/>
        </a:xfrm>
        <a:prstGeom prst="rightArrow">
          <a:avLst>
            <a:gd name="adj1" fmla="val 60000"/>
            <a:gd name="adj2" fmla="val 50000"/>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chemeClr val="tx1"/>
            </a:solidFill>
          </a:endParaRPr>
        </a:p>
      </dsp:txBody>
      <dsp:txXfrm>
        <a:off x="8136838" y="547199"/>
        <a:ext cx="222975" cy="184360"/>
      </dsp:txXfrm>
    </dsp:sp>
    <dsp:sp modelId="{7A2A4266-3C5A-4E5B-9DB1-A4C552B0FA06}">
      <dsp:nvSpPr>
        <dsp:cNvPr id="0" name=""/>
        <dsp:cNvSpPr/>
      </dsp:nvSpPr>
      <dsp:spPr>
        <a:xfrm>
          <a:off x="8722127" y="0"/>
          <a:ext cx="1278759" cy="127875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7000" b="-17000"/>
          </a:stretch>
        </a:blipFill>
        <a:ln w="6350" cap="flat" cmpd="sng" algn="ctr">
          <a:solidFill>
            <a:schemeClr val="dk2">
              <a:shade val="80000"/>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8B42FABA-C260-4F19-9F5C-B826CE48A25E}">
      <dsp:nvSpPr>
        <dsp:cNvPr id="0" name=""/>
        <dsp:cNvSpPr/>
      </dsp:nvSpPr>
      <dsp:spPr>
        <a:xfrm>
          <a:off x="8699679" y="1169759"/>
          <a:ext cx="1672118" cy="204885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b="1" kern="1200" dirty="0">
              <a:solidFill>
                <a:schemeClr val="tx1"/>
              </a:solidFill>
              <a:effectLst/>
            </a:rPr>
            <a:t>Business Value</a:t>
          </a:r>
        </a:p>
        <a:p>
          <a:pPr marL="111125" lvl="1" indent="-111125" algn="l" defTabSz="466725">
            <a:lnSpc>
              <a:spcPct val="100000"/>
            </a:lnSpc>
            <a:spcBef>
              <a:spcPct val="0"/>
            </a:spcBef>
            <a:spcAft>
              <a:spcPct val="15000"/>
            </a:spcAft>
            <a:buChar char="•"/>
          </a:pPr>
          <a:r>
            <a:rPr lang="en-US" sz="1050" kern="1200" dirty="0">
              <a:solidFill>
                <a:schemeClr val="tx1"/>
              </a:solidFill>
            </a:rPr>
            <a:t>Implement </a:t>
          </a:r>
          <a:r>
            <a:rPr lang="en-US" sz="1050" kern="1200" dirty="0" err="1">
              <a:solidFill>
                <a:schemeClr val="tx1"/>
              </a:solidFill>
            </a:rPr>
            <a:t>PoC</a:t>
          </a:r>
          <a:r>
            <a:rPr lang="en-US" sz="1050" kern="1200" dirty="0">
              <a:solidFill>
                <a:schemeClr val="tx1"/>
              </a:solidFill>
            </a:rPr>
            <a:t>  as a Data Product</a:t>
          </a:r>
        </a:p>
        <a:p>
          <a:pPr marL="111125" lvl="1" indent="-111125" algn="l" defTabSz="466725">
            <a:lnSpc>
              <a:spcPct val="100000"/>
            </a:lnSpc>
            <a:spcBef>
              <a:spcPct val="0"/>
            </a:spcBef>
            <a:spcAft>
              <a:spcPct val="15000"/>
            </a:spcAft>
            <a:buChar char="•"/>
          </a:pPr>
          <a:r>
            <a:rPr lang="en-US" sz="1050" kern="1200" dirty="0">
              <a:solidFill>
                <a:schemeClr val="tx1"/>
              </a:solidFill>
            </a:rPr>
            <a:t>Publish Analysis and Inference</a:t>
          </a:r>
        </a:p>
        <a:p>
          <a:pPr marL="111125" lvl="1" indent="-111125" algn="l" defTabSz="466725">
            <a:lnSpc>
              <a:spcPct val="100000"/>
            </a:lnSpc>
            <a:spcBef>
              <a:spcPct val="0"/>
            </a:spcBef>
            <a:spcAft>
              <a:spcPct val="15000"/>
            </a:spcAft>
            <a:buChar char="•"/>
          </a:pPr>
          <a:r>
            <a:rPr lang="en-US" sz="1050" kern="1200" dirty="0">
              <a:solidFill>
                <a:schemeClr val="tx1"/>
              </a:solidFill>
            </a:rPr>
            <a:t>Enable decision making from statistical model</a:t>
          </a:r>
        </a:p>
      </dsp:txBody>
      <dsp:txXfrm>
        <a:off x="8748654" y="1218734"/>
        <a:ext cx="1574168" cy="195090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766B8F-07DA-6A4A-875E-BE6924DA40A2}" type="datetimeFigureOut">
              <a:rPr lang="en-US" smtClean="0"/>
              <a:t>1/27/19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6A864E-4E8E-964B-9D7C-7DF033BA4A82}" type="slidenum">
              <a:rPr lang="en-US" smtClean="0"/>
              <a:t>‹#›</a:t>
            </a:fld>
            <a:endParaRPr lang="en-US"/>
          </a:p>
        </p:txBody>
      </p:sp>
    </p:spTree>
    <p:extLst>
      <p:ext uri="{BB962C8B-B14F-4D97-AF65-F5344CB8AC3E}">
        <p14:creationId xmlns:p14="http://schemas.microsoft.com/office/powerpoint/2010/main" val="41289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9BE57-AF25-E542-9DE5-7EB38DB598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300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4585-F34C-3A44-BB17-95F4CD2291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0D101A-55CD-FA4A-970B-3E5A6A265E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E0E518-A618-E547-897F-50598BFF42E7}"/>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5" name="Footer Placeholder 4">
            <a:extLst>
              <a:ext uri="{FF2B5EF4-FFF2-40B4-BE49-F238E27FC236}">
                <a16:creationId xmlns:a16="http://schemas.microsoft.com/office/drawing/2014/main" id="{219DCE78-B19F-B442-88F0-2E2387B0D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314458-1DD6-D74B-8EBB-BC40C5B7DA36}"/>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188903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CA7D-8392-B542-873C-5CF877EC0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9B64BF-2889-CF4E-A81E-7A7CF634519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EB41AA-09AF-284F-9481-61F86B8ED5BE}"/>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5" name="Footer Placeholder 4">
            <a:extLst>
              <a:ext uri="{FF2B5EF4-FFF2-40B4-BE49-F238E27FC236}">
                <a16:creationId xmlns:a16="http://schemas.microsoft.com/office/drawing/2014/main" id="{32F7C896-617C-7B44-9147-186D66640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4CEC7-8441-D648-AFD7-CBB70C3B0677}"/>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1344864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D7541C-0C0E-0A47-B547-005CC7DB7E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D895B5-8FC1-C94A-88A4-CE3F3648682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24B45-F89D-1747-8291-E53FCF1AA40D}"/>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5" name="Footer Placeholder 4">
            <a:extLst>
              <a:ext uri="{FF2B5EF4-FFF2-40B4-BE49-F238E27FC236}">
                <a16:creationId xmlns:a16="http://schemas.microsoft.com/office/drawing/2014/main" id="{F724FE4B-5A7C-0845-88F4-8D7BD62D0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AE65D-3A11-AA49-A8C2-DDFF1CCCAF04}"/>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72772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90B52C-6AF2-504A-8A98-812C1C0BB6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2033087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0B52C-6AF2-504A-8A98-812C1C0BB6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113761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90B52C-6AF2-504A-8A98-812C1C0BB6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584534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690B52C-6AF2-504A-8A98-812C1C0BB6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1547006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690B52C-6AF2-504A-8A98-812C1C0BB625}"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1504729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690B52C-6AF2-504A-8A98-812C1C0BB625}"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2515828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90B52C-6AF2-504A-8A98-812C1C0BB625}" type="datetimeFigureOut">
              <a:rPr lang="en-US" smtClean="0"/>
              <a:t>1/27/19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2683287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90B52C-6AF2-504A-8A98-812C1C0BB6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2537384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9515D-9926-704C-B58D-C10952C24B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06E959-BFBF-1443-8797-4308949AC0E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D7DD7-D21A-9344-85AE-EFE09B80A01C}"/>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5" name="Footer Placeholder 4">
            <a:extLst>
              <a:ext uri="{FF2B5EF4-FFF2-40B4-BE49-F238E27FC236}">
                <a16:creationId xmlns:a16="http://schemas.microsoft.com/office/drawing/2014/main" id="{3AA61F60-0C4E-4D45-8276-AFABABEEBA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F461C9-FE4C-254F-B9C4-5B203673F8E0}"/>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3784173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90B52C-6AF2-504A-8A98-812C1C0BB625}"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4128626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0B52C-6AF2-504A-8A98-812C1C0BB6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1119471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90B52C-6AF2-504A-8A98-812C1C0BB625}"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86FD5C-7B02-8144-A0EB-5BA45841B529}" type="slidenum">
              <a:rPr lang="en-US" smtClean="0"/>
              <a:t>‹#›</a:t>
            </a:fld>
            <a:endParaRPr lang="en-US"/>
          </a:p>
        </p:txBody>
      </p:sp>
    </p:spTree>
    <p:extLst>
      <p:ext uri="{BB962C8B-B14F-4D97-AF65-F5344CB8AC3E}">
        <p14:creationId xmlns:p14="http://schemas.microsoft.com/office/powerpoint/2010/main" val="3213163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D52FFAB-4759-4A4E-ACCA-77F4DBA262B6}"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18205053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2FFAB-4759-4A4E-ACCA-77F4DBA262B6}"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2460119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2FFAB-4759-4A4E-ACCA-77F4DBA262B6}"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12769776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52FFAB-4759-4A4E-ACCA-77F4DBA262B6}"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3149856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52FFAB-4759-4A4E-ACCA-77F4DBA262B6}"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4839597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52FFAB-4759-4A4E-ACCA-77F4DBA262B6}"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994317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2FFAB-4759-4A4E-ACCA-77F4DBA262B6}" type="datetimeFigureOut">
              <a:rPr lang="en-US" smtClean="0"/>
              <a:t>1/27/19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235081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DC0FE-6C25-5A4E-BF66-55F59031BC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6073E4-C8FB-7445-99DA-124F9095D8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01AA02F-4825-A94C-92F3-56E8D19AE84D}"/>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5" name="Footer Placeholder 4">
            <a:extLst>
              <a:ext uri="{FF2B5EF4-FFF2-40B4-BE49-F238E27FC236}">
                <a16:creationId xmlns:a16="http://schemas.microsoft.com/office/drawing/2014/main" id="{92E6370C-7C2B-8F4E-9108-7A3D7E1941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E2AD00-6A15-FF4E-A0BA-B5E6EA20429C}"/>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28597837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2FFAB-4759-4A4E-ACCA-77F4DBA262B6}"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31563685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52FFAB-4759-4A4E-ACCA-77F4DBA262B6}"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21214037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2FFAB-4759-4A4E-ACCA-77F4DBA262B6}"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1148444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52FFAB-4759-4A4E-ACCA-77F4DBA262B6}"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1E6BC8-9761-4BCC-A89A-59C4A387F023}" type="slidenum">
              <a:rPr lang="en-US" smtClean="0"/>
              <a:t>‹#›</a:t>
            </a:fld>
            <a:endParaRPr lang="en-US"/>
          </a:p>
        </p:txBody>
      </p:sp>
    </p:spTree>
    <p:extLst>
      <p:ext uri="{BB962C8B-B14F-4D97-AF65-F5344CB8AC3E}">
        <p14:creationId xmlns:p14="http://schemas.microsoft.com/office/powerpoint/2010/main" val="2551316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B9F92-1164-DC46-97A8-784F045EDC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F6980F-0A19-0B41-BF34-9AEB0C84794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FE833E-1321-4B45-A503-F3611B66A2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508414-0AB5-964E-A539-B98A75A680C5}"/>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6" name="Footer Placeholder 5">
            <a:extLst>
              <a:ext uri="{FF2B5EF4-FFF2-40B4-BE49-F238E27FC236}">
                <a16:creationId xmlns:a16="http://schemas.microsoft.com/office/drawing/2014/main" id="{F0A36755-BBCB-0B43-9A39-6353232F95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10D9DE-A0A1-C04A-A8F2-F9E0059388C4}"/>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1808491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B2AA-5FC2-474F-AAA1-D263844377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AE9C56-F7AB-1344-BFBF-0C7867CF41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6850D8-308A-BA47-9CB9-17CCD67B19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4C2904-C178-DB4A-ADDB-80A0C06FAE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F259CF-DBCC-C443-A1DE-C86AE4FBBC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2949D7-58F8-2742-9136-E56005036595}"/>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8" name="Footer Placeholder 7">
            <a:extLst>
              <a:ext uri="{FF2B5EF4-FFF2-40B4-BE49-F238E27FC236}">
                <a16:creationId xmlns:a16="http://schemas.microsoft.com/office/drawing/2014/main" id="{4EFD71D0-2889-BF4A-93FA-BC7395E226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CAFB8B-32B6-214F-8235-ED9E950ADAC0}"/>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24832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EAF2-2420-584C-B9F2-024F1C343D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17D902-747A-1347-B30F-825B10FA2D30}"/>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4" name="Footer Placeholder 3">
            <a:extLst>
              <a:ext uri="{FF2B5EF4-FFF2-40B4-BE49-F238E27FC236}">
                <a16:creationId xmlns:a16="http://schemas.microsoft.com/office/drawing/2014/main" id="{BC32B280-F875-5642-951D-A890CF7DF6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589451-1A09-B945-8928-3977164B04E3}"/>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2208049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7F13E-4D78-854F-940E-FE307014E1AB}"/>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3" name="Footer Placeholder 2">
            <a:extLst>
              <a:ext uri="{FF2B5EF4-FFF2-40B4-BE49-F238E27FC236}">
                <a16:creationId xmlns:a16="http://schemas.microsoft.com/office/drawing/2014/main" id="{4C6D0B09-4387-1B4B-854A-CE2B977B7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7B569B-9D66-A94E-8BB9-9A9AB068FB6C}"/>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3358952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36A3E-7EB9-CD4E-AAF2-BADA7629F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29EBA2-03EE-E346-BD94-5FB0401DB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BCF36E-6D98-F241-94E7-BF2E8B13DF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BD4D4E5-F3B1-DE47-91CA-35A2C341B72D}"/>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6" name="Footer Placeholder 5">
            <a:extLst>
              <a:ext uri="{FF2B5EF4-FFF2-40B4-BE49-F238E27FC236}">
                <a16:creationId xmlns:a16="http://schemas.microsoft.com/office/drawing/2014/main" id="{0A2CFB8A-3E89-F540-A8D6-BB9B171A4F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3C60A8-624A-B94D-B9B1-ED6948A130ED}"/>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3635951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1ECE-04E9-8847-8E68-92569C2D9C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16DE6E-227A-9849-9A6B-09FF255820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48FF41-340A-664B-8CE6-DBD251B7B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FC43039-3E6E-6D4A-BC69-0B41ECE09E90}"/>
              </a:ext>
            </a:extLst>
          </p:cNvPr>
          <p:cNvSpPr>
            <a:spLocks noGrp="1"/>
          </p:cNvSpPr>
          <p:nvPr>
            <p:ph type="dt" sz="half" idx="10"/>
          </p:nvPr>
        </p:nvSpPr>
        <p:spPr/>
        <p:txBody>
          <a:bodyPr/>
          <a:lstStyle/>
          <a:p>
            <a:fld id="{6D72C2B4-521A-2B41-AE53-518AABEBF53C}" type="datetimeFigureOut">
              <a:rPr lang="en-US" smtClean="0"/>
              <a:t>1/27/19</a:t>
            </a:fld>
            <a:endParaRPr lang="en-US"/>
          </a:p>
        </p:txBody>
      </p:sp>
      <p:sp>
        <p:nvSpPr>
          <p:cNvPr id="6" name="Footer Placeholder 5">
            <a:extLst>
              <a:ext uri="{FF2B5EF4-FFF2-40B4-BE49-F238E27FC236}">
                <a16:creationId xmlns:a16="http://schemas.microsoft.com/office/drawing/2014/main" id="{E7511CA2-CED3-0F47-AB57-B4C04B3CC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A5F335-1D8D-F54D-BF30-2C08C3A6A63A}"/>
              </a:ext>
            </a:extLst>
          </p:cNvPr>
          <p:cNvSpPr>
            <a:spLocks noGrp="1"/>
          </p:cNvSpPr>
          <p:nvPr>
            <p:ph type="sldNum" sz="quarter" idx="12"/>
          </p:nvPr>
        </p:nvSpPr>
        <p:spPr/>
        <p:txBody>
          <a:bodyPr/>
          <a:lstStyle/>
          <a:p>
            <a:fld id="{D6DC9E8F-E307-314D-9E0C-09E74A720DF4}" type="slidenum">
              <a:rPr lang="en-US" smtClean="0"/>
              <a:t>‹#›</a:t>
            </a:fld>
            <a:endParaRPr lang="en-US"/>
          </a:p>
        </p:txBody>
      </p:sp>
    </p:spTree>
    <p:extLst>
      <p:ext uri="{BB962C8B-B14F-4D97-AF65-F5344CB8AC3E}">
        <p14:creationId xmlns:p14="http://schemas.microsoft.com/office/powerpoint/2010/main" val="1824013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A045D8-6C75-1041-A76F-E5352612F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00DE9E-3B70-BB4C-A443-6BA7DAAD2B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0FB109-1A46-1644-8E22-E39C2E22A4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72C2B4-521A-2B41-AE53-518AABEBF53C}" type="datetimeFigureOut">
              <a:rPr lang="en-US" smtClean="0"/>
              <a:t>1/27/19</a:t>
            </a:fld>
            <a:endParaRPr lang="en-US"/>
          </a:p>
        </p:txBody>
      </p:sp>
      <p:sp>
        <p:nvSpPr>
          <p:cNvPr id="5" name="Footer Placeholder 4">
            <a:extLst>
              <a:ext uri="{FF2B5EF4-FFF2-40B4-BE49-F238E27FC236}">
                <a16:creationId xmlns:a16="http://schemas.microsoft.com/office/drawing/2014/main" id="{663000AE-4EA0-4743-96B0-C1A670EAEC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1F99AB-6CD6-094D-A793-BA0EDBD80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C9E8F-E307-314D-9E0C-09E74A720DF4}" type="slidenum">
              <a:rPr lang="en-US" smtClean="0"/>
              <a:t>‹#›</a:t>
            </a:fld>
            <a:endParaRPr lang="en-US"/>
          </a:p>
        </p:txBody>
      </p:sp>
    </p:spTree>
    <p:extLst>
      <p:ext uri="{BB962C8B-B14F-4D97-AF65-F5344CB8AC3E}">
        <p14:creationId xmlns:p14="http://schemas.microsoft.com/office/powerpoint/2010/main" val="3834174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90B52C-6AF2-504A-8A98-812C1C0BB625}" type="datetimeFigureOut">
              <a:rPr lang="en-US" smtClean="0"/>
              <a:t>1/27/19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86FD5C-7B02-8144-A0EB-5BA45841B529}" type="slidenum">
              <a:rPr lang="en-US" smtClean="0"/>
              <a:t>‹#›</a:t>
            </a:fld>
            <a:endParaRPr lang="en-US"/>
          </a:p>
        </p:txBody>
      </p:sp>
    </p:spTree>
    <p:extLst>
      <p:ext uri="{BB962C8B-B14F-4D97-AF65-F5344CB8AC3E}">
        <p14:creationId xmlns:p14="http://schemas.microsoft.com/office/powerpoint/2010/main" val="518788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2FFAB-4759-4A4E-ACCA-77F4DBA262B6}" type="datetimeFigureOut">
              <a:rPr lang="en-US" smtClean="0"/>
              <a:t>1/27/19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1E6BC8-9761-4BCC-A89A-59C4A387F023}" type="slidenum">
              <a:rPr lang="en-US" smtClean="0"/>
              <a:t>‹#›</a:t>
            </a:fld>
            <a:endParaRPr lang="en-US"/>
          </a:p>
        </p:txBody>
      </p:sp>
    </p:spTree>
    <p:extLst>
      <p:ext uri="{BB962C8B-B14F-4D97-AF65-F5344CB8AC3E}">
        <p14:creationId xmlns:p14="http://schemas.microsoft.com/office/powerpoint/2010/main" val="39786685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Layout" Target="../diagrams/layout1.xm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11" Type="http://schemas.openxmlformats.org/officeDocument/2006/relationships/image" Target="../media/image25.png"/><Relationship Id="rId5" Type="http://schemas.openxmlformats.org/officeDocument/2006/relationships/diagramColors" Target="../diagrams/colors1.xml"/><Relationship Id="rId10" Type="http://schemas.openxmlformats.org/officeDocument/2006/relationships/image" Target="../media/image24.jpeg"/><Relationship Id="rId4" Type="http://schemas.openxmlformats.org/officeDocument/2006/relationships/diagramQuickStyle" Target="../diagrams/quickStyle1.xml"/><Relationship Id="rId9" Type="http://schemas.openxmlformats.org/officeDocument/2006/relationships/image" Target="../media/image23.jpeg"/><Relationship Id="rId14" Type="http://schemas.openxmlformats.org/officeDocument/2006/relationships/image" Target="../media/image28.tiff"/></Relationships>
</file>

<file path=ppt/slides/_rels/slide1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9.xml"/><Relationship Id="rId5" Type="http://schemas.openxmlformats.org/officeDocument/2006/relationships/image" Target="../media/image15.png"/><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duotone>
              <a:schemeClr val="accent1">
                <a:shade val="45000"/>
                <a:satMod val="135000"/>
              </a:schemeClr>
              <a:prstClr val="white"/>
            </a:duotone>
          </a:blip>
          <a:stretch>
            <a:fillRect/>
          </a:stretch>
        </p:blipFill>
        <p:spPr>
          <a:xfrm>
            <a:off x="0" y="0"/>
            <a:ext cx="12192000" cy="6858000"/>
          </a:xfrm>
          <a:prstGeom prst="rect">
            <a:avLst/>
          </a:prstGeom>
        </p:spPr>
      </p:pic>
      <p:sp>
        <p:nvSpPr>
          <p:cNvPr id="5" name="TextBox 4"/>
          <p:cNvSpPr txBox="1"/>
          <p:nvPr/>
        </p:nvSpPr>
        <p:spPr>
          <a:xfrm>
            <a:off x="320634" y="2367171"/>
            <a:ext cx="7683335" cy="1938992"/>
          </a:xfrm>
          <a:prstGeom prst="rect">
            <a:avLst/>
          </a:prstGeom>
          <a:noFill/>
        </p:spPr>
        <p:txBody>
          <a:bodyPr wrap="square" rtlCol="0">
            <a:spAutoFit/>
          </a:bodyPr>
          <a:lstStyle/>
          <a:p>
            <a:r>
              <a:rPr lang="en-US" sz="6600" dirty="0">
                <a:solidFill>
                  <a:schemeClr val="bg1"/>
                </a:solidFill>
              </a:rPr>
              <a:t>Data Science</a:t>
            </a:r>
          </a:p>
          <a:p>
            <a:r>
              <a:rPr lang="en-US" sz="5400" dirty="0">
                <a:solidFill>
                  <a:schemeClr val="bg1"/>
                </a:solidFill>
              </a:rPr>
              <a:t>(An Overview)</a:t>
            </a:r>
          </a:p>
        </p:txBody>
      </p:sp>
    </p:spTree>
    <p:extLst>
      <p:ext uri="{BB962C8B-B14F-4D97-AF65-F5344CB8AC3E}">
        <p14:creationId xmlns:p14="http://schemas.microsoft.com/office/powerpoint/2010/main" val="4181949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251513" y="671945"/>
            <a:ext cx="7596554"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a:lstStyle>
          <a:p>
            <a:pPr eaLnBrk="1" hangingPunct="1">
              <a:buClr>
                <a:srgbClr val="EEECE1"/>
              </a:buClr>
            </a:pPr>
            <a:r>
              <a:rPr lang="tr-TR" sz="2000" dirty="0">
                <a:solidFill>
                  <a:prstClr val="black"/>
                </a:solidFill>
                <a:latin typeface="Calibri"/>
              </a:rPr>
              <a:t>Supervised </a:t>
            </a:r>
            <a:r>
              <a:rPr lang="en-US" sz="2000" dirty="0">
                <a:solidFill>
                  <a:prstClr val="black"/>
                </a:solidFill>
                <a:latin typeface="Calibri"/>
              </a:rPr>
              <a:t>Learning</a:t>
            </a:r>
            <a:endParaRPr lang="tr-TR" sz="2000" dirty="0">
              <a:solidFill>
                <a:prstClr val="black"/>
              </a:solidFill>
              <a:latin typeface="Calibri"/>
            </a:endParaRPr>
          </a:p>
          <a:p>
            <a:pPr lvl="1" eaLnBrk="1" hangingPunct="1">
              <a:buClr>
                <a:srgbClr val="C0504D"/>
              </a:buClr>
            </a:pPr>
            <a:r>
              <a:rPr lang="tr-TR" sz="1800" dirty="0">
                <a:solidFill>
                  <a:prstClr val="black"/>
                </a:solidFill>
                <a:latin typeface="Calibri"/>
              </a:rPr>
              <a:t>Classification</a:t>
            </a:r>
            <a:r>
              <a:rPr lang="en-US" sz="1800" dirty="0">
                <a:solidFill>
                  <a:prstClr val="black"/>
                </a:solidFill>
                <a:latin typeface="Calibri"/>
              </a:rPr>
              <a:t> – Email spam filter</a:t>
            </a:r>
            <a:endParaRPr lang="tr-TR" sz="1800" dirty="0">
              <a:solidFill>
                <a:prstClr val="black"/>
              </a:solidFill>
              <a:latin typeface="Calibri"/>
            </a:endParaRPr>
          </a:p>
          <a:p>
            <a:pPr lvl="1" eaLnBrk="1" hangingPunct="1">
              <a:buClr>
                <a:srgbClr val="C0504D"/>
              </a:buClr>
            </a:pPr>
            <a:r>
              <a:rPr lang="tr-TR" sz="1800" dirty="0">
                <a:solidFill>
                  <a:prstClr val="black"/>
                </a:solidFill>
                <a:latin typeface="Calibri"/>
              </a:rPr>
              <a:t>Regression</a:t>
            </a:r>
            <a:r>
              <a:rPr lang="en-US" sz="1800" dirty="0">
                <a:solidFill>
                  <a:prstClr val="black"/>
                </a:solidFill>
                <a:latin typeface="Calibri"/>
              </a:rPr>
              <a:t>/Prediction – Predicting property rate basis market factors</a:t>
            </a:r>
            <a:endParaRPr lang="tr-TR" sz="1800" dirty="0">
              <a:solidFill>
                <a:prstClr val="black"/>
              </a:solidFill>
              <a:latin typeface="Calibri"/>
            </a:endParaRPr>
          </a:p>
          <a:p>
            <a:pPr eaLnBrk="1" hangingPunct="1">
              <a:buClr>
                <a:srgbClr val="EEECE1"/>
              </a:buClr>
            </a:pPr>
            <a:endParaRPr lang="tr-TR" sz="2000" dirty="0">
              <a:solidFill>
                <a:prstClr val="black"/>
              </a:solidFill>
              <a:latin typeface="Calibri"/>
            </a:endParaRPr>
          </a:p>
          <a:p>
            <a:pPr eaLnBrk="1" hangingPunct="1">
              <a:buClr>
                <a:srgbClr val="EEECE1"/>
              </a:buClr>
            </a:pPr>
            <a:r>
              <a:rPr lang="tr-TR" sz="2000" dirty="0" err="1">
                <a:solidFill>
                  <a:prstClr val="black"/>
                </a:solidFill>
                <a:latin typeface="Calibri"/>
              </a:rPr>
              <a:t>Unsupervised</a:t>
            </a:r>
            <a:r>
              <a:rPr lang="tr-TR" sz="2000" dirty="0">
                <a:solidFill>
                  <a:prstClr val="black"/>
                </a:solidFill>
                <a:latin typeface="Calibri"/>
              </a:rPr>
              <a:t> </a:t>
            </a:r>
            <a:r>
              <a:rPr lang="en-US" sz="2000" dirty="0">
                <a:solidFill>
                  <a:prstClr val="black"/>
                </a:solidFill>
                <a:latin typeface="Calibri"/>
              </a:rPr>
              <a:t>Learning</a:t>
            </a:r>
          </a:p>
          <a:p>
            <a:pPr lvl="1" eaLnBrk="1" hangingPunct="1">
              <a:buClr>
                <a:srgbClr val="C0504D"/>
              </a:buClr>
            </a:pPr>
            <a:r>
              <a:rPr lang="en-US" sz="1800" dirty="0">
                <a:solidFill>
                  <a:prstClr val="black"/>
                </a:solidFill>
                <a:latin typeface="Calibri"/>
              </a:rPr>
              <a:t>Clustering – Google News</a:t>
            </a:r>
            <a:endParaRPr lang="tr-TR" sz="1800" dirty="0">
              <a:solidFill>
                <a:prstClr val="black"/>
              </a:solidFill>
              <a:latin typeface="Calibri"/>
            </a:endParaRPr>
          </a:p>
          <a:p>
            <a:pPr eaLnBrk="1" hangingPunct="1">
              <a:buClr>
                <a:srgbClr val="EEECE1"/>
              </a:buClr>
              <a:buNone/>
            </a:pPr>
            <a:endParaRPr lang="en-US" sz="2000" dirty="0">
              <a:solidFill>
                <a:prstClr val="black"/>
              </a:solidFill>
              <a:latin typeface="Calibri"/>
            </a:endParaRPr>
          </a:p>
          <a:p>
            <a:pPr eaLnBrk="1" hangingPunct="1">
              <a:buClr>
                <a:srgbClr val="EEECE1"/>
              </a:buClr>
              <a:buNone/>
            </a:pPr>
            <a:endParaRPr lang="en-US" sz="2000" dirty="0">
              <a:solidFill>
                <a:prstClr val="black"/>
              </a:solidFill>
              <a:latin typeface="Calibri"/>
            </a:endParaRPr>
          </a:p>
          <a:p>
            <a:pPr eaLnBrk="1" hangingPunct="1">
              <a:buClr>
                <a:srgbClr val="EEECE1"/>
              </a:buClr>
              <a:buNone/>
            </a:pPr>
            <a:r>
              <a:rPr lang="en-US" sz="2000" dirty="0">
                <a:solidFill>
                  <a:prstClr val="black"/>
                </a:solidFill>
                <a:latin typeface="Calibri"/>
              </a:rPr>
              <a:t>Key Algorithms &amp; Applications</a:t>
            </a:r>
          </a:p>
          <a:p>
            <a:pPr eaLnBrk="1" hangingPunct="1">
              <a:buClr>
                <a:srgbClr val="EEECE1"/>
              </a:buClr>
            </a:pPr>
            <a:endParaRPr lang="en-US" sz="2000" dirty="0">
              <a:solidFill>
                <a:prstClr val="black"/>
              </a:solidFill>
              <a:latin typeface="Calibri"/>
            </a:endParaRPr>
          </a:p>
          <a:p>
            <a:pPr eaLnBrk="1" hangingPunct="1">
              <a:buClr>
                <a:srgbClr val="EEECE1"/>
              </a:buClr>
            </a:pPr>
            <a:r>
              <a:rPr lang="en-US" sz="2000" dirty="0">
                <a:solidFill>
                  <a:prstClr val="black"/>
                </a:solidFill>
                <a:latin typeface="Calibri"/>
              </a:rPr>
              <a:t>Anomaly Detection – Unusual Credit Card usage in different city / country</a:t>
            </a:r>
          </a:p>
          <a:p>
            <a:pPr eaLnBrk="1" hangingPunct="1">
              <a:buClr>
                <a:srgbClr val="EEECE1"/>
              </a:buClr>
            </a:pPr>
            <a:r>
              <a:rPr lang="en-US" sz="2000" dirty="0">
                <a:solidFill>
                  <a:prstClr val="black"/>
                </a:solidFill>
                <a:latin typeface="Calibri"/>
              </a:rPr>
              <a:t>Recommender Systems -  Amazon Recommendations</a:t>
            </a:r>
          </a:p>
          <a:p>
            <a:pPr eaLnBrk="1" hangingPunct="1">
              <a:buClr>
                <a:srgbClr val="EEECE1"/>
              </a:buClr>
            </a:pPr>
            <a:r>
              <a:rPr lang="en-US" sz="2000" dirty="0">
                <a:solidFill>
                  <a:prstClr val="black"/>
                </a:solidFill>
                <a:latin typeface="Calibri"/>
              </a:rPr>
              <a:t>NLP/Text Analytics – Google Search Engine</a:t>
            </a:r>
          </a:p>
          <a:p>
            <a:pPr marL="0" indent="0" eaLnBrk="1" hangingPunct="1">
              <a:buClr>
                <a:srgbClr val="EEECE1"/>
              </a:buClr>
              <a:buNone/>
            </a:pPr>
            <a:endParaRPr lang="en-US" sz="2000" dirty="0">
              <a:solidFill>
                <a:prstClr val="black"/>
              </a:solidFill>
              <a:latin typeface="Calibri"/>
            </a:endParaRPr>
          </a:p>
        </p:txBody>
      </p:sp>
      <p:sp>
        <p:nvSpPr>
          <p:cNvPr id="4" name="Rectangle 3"/>
          <p:cNvSpPr>
            <a:spLocks noGrp="1" noChangeArrowheads="1"/>
          </p:cNvSpPr>
          <p:nvPr/>
        </p:nvSpPr>
        <p:spPr bwMode="auto">
          <a:xfrm>
            <a:off x="247797" y="229391"/>
            <a:ext cx="7596554" cy="416837"/>
          </a:xfrm>
          <a:prstGeom prst="rect">
            <a:avLst/>
          </a:prstGeom>
          <a:extLst/>
        </p:spPr>
        <p:txBody>
          <a:bodyPr/>
          <a:lstStyle/>
          <a:p>
            <a:pPr eaLnBrk="0" hangingPunct="0">
              <a:lnSpc>
                <a:spcPct val="95000"/>
              </a:lnSpc>
            </a:pPr>
            <a:r>
              <a:rPr lang="en-US" sz="2400" b="1" dirty="0">
                <a:solidFill>
                  <a:prstClr val="black"/>
                </a:solidFill>
                <a:latin typeface="Calibri"/>
              </a:rPr>
              <a:t>Machine Learning - Types</a:t>
            </a:r>
            <a:endParaRPr lang="tr-TR" sz="2400" b="1" dirty="0">
              <a:solidFill>
                <a:prstClr val="black"/>
              </a:solidFill>
              <a:latin typeface="Calibri"/>
            </a:endParaRPr>
          </a:p>
        </p:txBody>
      </p:sp>
    </p:spTree>
    <p:extLst>
      <p:ext uri="{BB962C8B-B14F-4D97-AF65-F5344CB8AC3E}">
        <p14:creationId xmlns:p14="http://schemas.microsoft.com/office/powerpoint/2010/main" val="1860889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E9122E77-E265-BB4F-94DC-A92BFAA4B53F}"/>
              </a:ext>
            </a:extLst>
          </p:cNvPr>
          <p:cNvSpPr/>
          <p:nvPr/>
        </p:nvSpPr>
        <p:spPr bwMode="auto">
          <a:xfrm>
            <a:off x="3755310" y="5114711"/>
            <a:ext cx="8167234" cy="1055817"/>
          </a:xfrm>
          <a:prstGeom prst="roundRect">
            <a:avLst/>
          </a:prstGeom>
          <a:solidFill>
            <a:schemeClr val="accent2">
              <a:alpha val="0"/>
            </a:schemeClr>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w="28575">
                <a:solidFill>
                  <a:prstClr val="black"/>
                </a:solidFill>
              </a:ln>
              <a:solidFill>
                <a:prstClr val="white"/>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AF093F6F-484E-2E45-86B8-99F74B2005A7}"/>
              </a:ext>
            </a:extLst>
          </p:cNvPr>
          <p:cNvGraphicFramePr/>
          <p:nvPr>
            <p:extLst/>
          </p:nvPr>
        </p:nvGraphicFramePr>
        <p:xfrm>
          <a:off x="1511493" y="610562"/>
          <a:ext cx="10411051" cy="3427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5">
            <a:extLst>
              <a:ext uri="{FF2B5EF4-FFF2-40B4-BE49-F238E27FC236}">
                <a16:creationId xmlns:a16="http://schemas.microsoft.com/office/drawing/2014/main" id="{258E96B7-4470-054F-B907-41D1D6F42C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46" r="3458" b="5176"/>
          <a:stretch/>
        </p:blipFill>
        <p:spPr bwMode="auto">
          <a:xfrm>
            <a:off x="4211323" y="5260726"/>
            <a:ext cx="1272628" cy="763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a:extLst>
              <a:ext uri="{FF2B5EF4-FFF2-40B4-BE49-F238E27FC236}">
                <a16:creationId xmlns:a16="http://schemas.microsoft.com/office/drawing/2014/main" id="{CBD0701E-DA7D-4C43-8A70-12577646F1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93" t="4831" r="3381" b="16339"/>
          <a:stretch/>
        </p:blipFill>
        <p:spPr bwMode="auto">
          <a:xfrm>
            <a:off x="0" y="4671349"/>
            <a:ext cx="1688123" cy="115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Elbow Connector 13">
            <a:extLst>
              <a:ext uri="{FF2B5EF4-FFF2-40B4-BE49-F238E27FC236}">
                <a16:creationId xmlns:a16="http://schemas.microsoft.com/office/drawing/2014/main" id="{B78FB8A9-579D-B841-8B04-FA612F679D67}"/>
              </a:ext>
            </a:extLst>
          </p:cNvPr>
          <p:cNvCxnSpPr>
            <a:cxnSpLocks/>
          </p:cNvCxnSpPr>
          <p:nvPr/>
        </p:nvCxnSpPr>
        <p:spPr bwMode="auto">
          <a:xfrm flipV="1">
            <a:off x="844061" y="4449032"/>
            <a:ext cx="2642149" cy="222318"/>
          </a:xfrm>
          <a:prstGeom prst="bentConnector3">
            <a:avLst>
              <a:gd name="adj1" fmla="val 50000"/>
            </a:avLst>
          </a:prstGeom>
          <a:solidFill>
            <a:schemeClr val="accent1"/>
          </a:solidFill>
          <a:ln w="28575" cap="flat" cmpd="sng" algn="ctr">
            <a:solidFill>
              <a:schemeClr val="tx1"/>
            </a:solidFill>
            <a:prstDash val="solid"/>
            <a:round/>
            <a:headEnd type="none" w="med" len="med"/>
            <a:tailEnd type="arrow"/>
          </a:ln>
          <a:effectLst/>
        </p:spPr>
      </p:cxnSp>
      <p:cxnSp>
        <p:nvCxnSpPr>
          <p:cNvPr id="15" name="Elbow Connector 14">
            <a:extLst>
              <a:ext uri="{FF2B5EF4-FFF2-40B4-BE49-F238E27FC236}">
                <a16:creationId xmlns:a16="http://schemas.microsoft.com/office/drawing/2014/main" id="{7C5C1D1E-2C57-E449-B6CB-1FA472245086}"/>
              </a:ext>
            </a:extLst>
          </p:cNvPr>
          <p:cNvCxnSpPr>
            <a:cxnSpLocks/>
          </p:cNvCxnSpPr>
          <p:nvPr/>
        </p:nvCxnSpPr>
        <p:spPr bwMode="auto">
          <a:xfrm flipV="1">
            <a:off x="844062" y="5642811"/>
            <a:ext cx="2881447" cy="183128"/>
          </a:xfrm>
          <a:prstGeom prst="bentConnector3">
            <a:avLst>
              <a:gd name="adj1" fmla="val 50000"/>
            </a:avLst>
          </a:prstGeom>
          <a:solidFill>
            <a:schemeClr val="accent1"/>
          </a:solidFill>
          <a:ln w="28575" cap="flat" cmpd="sng" algn="ctr">
            <a:solidFill>
              <a:schemeClr val="tx1"/>
            </a:solidFill>
            <a:prstDash val="solid"/>
            <a:round/>
            <a:headEnd type="none" w="med" len="med"/>
            <a:tailEnd type="arrow"/>
          </a:ln>
          <a:effectLst/>
        </p:spPr>
      </p:cxnSp>
      <p:cxnSp>
        <p:nvCxnSpPr>
          <p:cNvPr id="16" name="Straight Connector 15">
            <a:extLst>
              <a:ext uri="{FF2B5EF4-FFF2-40B4-BE49-F238E27FC236}">
                <a16:creationId xmlns:a16="http://schemas.microsoft.com/office/drawing/2014/main" id="{6A0AC1FC-7078-754F-9F29-9CB6ADD005C8}"/>
              </a:ext>
            </a:extLst>
          </p:cNvPr>
          <p:cNvCxnSpPr/>
          <p:nvPr/>
        </p:nvCxnSpPr>
        <p:spPr bwMode="auto">
          <a:xfrm>
            <a:off x="7999912" y="3921123"/>
            <a:ext cx="0" cy="226800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7" name="Straight Connector 16">
            <a:extLst>
              <a:ext uri="{FF2B5EF4-FFF2-40B4-BE49-F238E27FC236}">
                <a16:creationId xmlns:a16="http://schemas.microsoft.com/office/drawing/2014/main" id="{1E86783E-69ED-8641-8A2B-5CAABD96BEC8}"/>
              </a:ext>
            </a:extLst>
          </p:cNvPr>
          <p:cNvCxnSpPr/>
          <p:nvPr/>
        </p:nvCxnSpPr>
        <p:spPr bwMode="auto">
          <a:xfrm>
            <a:off x="5831176" y="3960988"/>
            <a:ext cx="0" cy="2232000"/>
          </a:xfrm>
          <a:prstGeom prst="line">
            <a:avLst/>
          </a:prstGeom>
          <a:solidFill>
            <a:schemeClr val="accent1"/>
          </a:solidFill>
          <a:ln w="19050" cap="flat" cmpd="sng" algn="ctr">
            <a:solidFill>
              <a:schemeClr val="tx1"/>
            </a:solidFill>
            <a:prstDash val="dash"/>
            <a:round/>
            <a:headEnd type="none" w="med" len="med"/>
            <a:tailEnd type="none" w="med" len="med"/>
          </a:ln>
          <a:effectLst/>
        </p:spPr>
      </p:cxnSp>
      <p:cxnSp>
        <p:nvCxnSpPr>
          <p:cNvPr id="18" name="Straight Connector 17">
            <a:extLst>
              <a:ext uri="{FF2B5EF4-FFF2-40B4-BE49-F238E27FC236}">
                <a16:creationId xmlns:a16="http://schemas.microsoft.com/office/drawing/2014/main" id="{FB0CB89E-FF00-944A-A9DD-1BABF927121F}"/>
              </a:ext>
            </a:extLst>
          </p:cNvPr>
          <p:cNvCxnSpPr>
            <a:cxnSpLocks/>
          </p:cNvCxnSpPr>
          <p:nvPr/>
        </p:nvCxnSpPr>
        <p:spPr bwMode="auto">
          <a:xfrm>
            <a:off x="9993919" y="3987419"/>
            <a:ext cx="0" cy="2160000"/>
          </a:xfrm>
          <a:prstGeom prst="line">
            <a:avLst/>
          </a:prstGeom>
          <a:solidFill>
            <a:schemeClr val="accent1"/>
          </a:solidFill>
          <a:ln w="19050" cap="flat" cmpd="sng" algn="ctr">
            <a:solidFill>
              <a:schemeClr val="tx1"/>
            </a:solidFill>
            <a:prstDash val="dash"/>
            <a:round/>
            <a:headEnd type="none" w="med" len="med"/>
            <a:tailEnd type="none" w="med" len="med"/>
          </a:ln>
          <a:effectLst/>
        </p:spPr>
      </p:cxnSp>
      <p:grpSp>
        <p:nvGrpSpPr>
          <p:cNvPr id="2" name="Group 1">
            <a:extLst>
              <a:ext uri="{FF2B5EF4-FFF2-40B4-BE49-F238E27FC236}">
                <a16:creationId xmlns:a16="http://schemas.microsoft.com/office/drawing/2014/main" id="{2AC1A860-FBF1-8B49-A43C-3C41FDFDC2B7}"/>
              </a:ext>
            </a:extLst>
          </p:cNvPr>
          <p:cNvGrpSpPr/>
          <p:nvPr/>
        </p:nvGrpSpPr>
        <p:grpSpPr>
          <a:xfrm>
            <a:off x="3755310" y="3921123"/>
            <a:ext cx="8167234" cy="1055817"/>
            <a:chOff x="2070889" y="3955172"/>
            <a:chExt cx="6855206" cy="1055817"/>
          </a:xfrm>
        </p:grpSpPr>
        <p:sp>
          <p:nvSpPr>
            <p:cNvPr id="5" name="Rounded Rectangle 4">
              <a:extLst>
                <a:ext uri="{FF2B5EF4-FFF2-40B4-BE49-F238E27FC236}">
                  <a16:creationId xmlns:a16="http://schemas.microsoft.com/office/drawing/2014/main" id="{8F20B5D4-DFAC-B145-81FC-E72C9C56ED10}"/>
                </a:ext>
              </a:extLst>
            </p:cNvPr>
            <p:cNvSpPr/>
            <p:nvPr/>
          </p:nvSpPr>
          <p:spPr bwMode="auto">
            <a:xfrm>
              <a:off x="2070889" y="3955172"/>
              <a:ext cx="6855206" cy="1055817"/>
            </a:xfrm>
            <a:prstGeom prst="roundRect">
              <a:avLst/>
            </a:prstGeom>
            <a:solidFill>
              <a:schemeClr val="accent2">
                <a:alpha val="0"/>
              </a:schemeClr>
            </a:solidFill>
            <a:ln w="1905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w="28575">
                  <a:solidFill>
                    <a:prstClr val="black"/>
                  </a:solidFill>
                </a:ln>
                <a:solidFill>
                  <a:prstClr val="white"/>
                </a:solidFill>
                <a:effectLst/>
                <a:uLnTx/>
                <a:uFillTx/>
                <a:latin typeface="Calibri" panose="020F0502020204030204"/>
                <a:ea typeface="+mn-ea"/>
                <a:cs typeface="+mn-cs"/>
              </a:endParaRPr>
            </a:p>
          </p:txBody>
        </p:sp>
        <p:pic>
          <p:nvPicPr>
            <p:cNvPr id="8" name="Picture 7" descr="https://encrypted-tbn0.gstatic.com/images?q=tbn:ANd9GcTLt51mXvhVSJuf8QKKH49DS--43rrT4oOVIb4Hv7DiOd3TaqyBnQJFSUvE">
              <a:extLst>
                <a:ext uri="{FF2B5EF4-FFF2-40B4-BE49-F238E27FC236}">
                  <a16:creationId xmlns:a16="http://schemas.microsoft.com/office/drawing/2014/main" id="{D25E1C38-3E92-AA4C-8D6D-B7D3AB77BB0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8044" t="5333" r="5631" b="7241"/>
            <a:stretch/>
          </p:blipFill>
          <p:spPr bwMode="auto">
            <a:xfrm>
              <a:off x="2329923" y="4042150"/>
              <a:ext cx="581049" cy="637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https://encrypted-tbn0.gstatic.com/images?q=tbn:ANd9GcTasNs_x-Cno5Ay7QMZW79Wz1fd5JooQWDaCp3drmicCOK5KfWg5BX40w">
              <a:extLst>
                <a:ext uri="{FF2B5EF4-FFF2-40B4-BE49-F238E27FC236}">
                  <a16:creationId xmlns:a16="http://schemas.microsoft.com/office/drawing/2014/main" id="{1DF2DFEA-1F18-4741-BFDC-63050B8F65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4119" y="3995037"/>
              <a:ext cx="773723" cy="6381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https://encrypted-tbn0.gstatic.com/images?q=tbn:ANd9GcTasNs_x-Cno5Ay7QMZW79Wz1fd5JooQWDaCp3drmicCOK5KfWg5BX40w">
              <a:extLst>
                <a:ext uri="{FF2B5EF4-FFF2-40B4-BE49-F238E27FC236}">
                  <a16:creationId xmlns:a16="http://schemas.microsoft.com/office/drawing/2014/main" id="{012455C7-A9AB-D645-B268-5FBBAED94D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04601" y="4078894"/>
              <a:ext cx="697838" cy="5755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9F33DAB-F9A1-1C46-8499-A05F2190A8A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05927" y="4029603"/>
              <a:ext cx="600034" cy="650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a:extLst>
                <a:ext uri="{FF2B5EF4-FFF2-40B4-BE49-F238E27FC236}">
                  <a16:creationId xmlns:a16="http://schemas.microsoft.com/office/drawing/2014/main" id="{2BCB23D8-1B78-CC4D-9432-4ABE384AAAF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4334" b="21890"/>
            <a:stretch/>
          </p:blipFill>
          <p:spPr bwMode="auto">
            <a:xfrm>
              <a:off x="4176649" y="4654478"/>
              <a:ext cx="1456966" cy="315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3">
              <a:extLst>
                <a:ext uri="{FF2B5EF4-FFF2-40B4-BE49-F238E27FC236}">
                  <a16:creationId xmlns:a16="http://schemas.microsoft.com/office/drawing/2014/main" id="{079EEC3A-6EB7-7341-82A3-0657E396E9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03832" y="3987420"/>
              <a:ext cx="1373187" cy="98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 name="Picture 13">
            <a:extLst>
              <a:ext uri="{FF2B5EF4-FFF2-40B4-BE49-F238E27FC236}">
                <a16:creationId xmlns:a16="http://schemas.microsoft.com/office/drawing/2014/main" id="{A0ECA981-6169-5548-9920-00EF0C5B52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28072" y="5182223"/>
            <a:ext cx="1636003" cy="989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9" descr="https://encrypted-tbn0.gstatic.com/images?q=tbn:ANd9GcTasNs_x-Cno5Ay7QMZW79Wz1fd5JooQWDaCp3drmicCOK5KfWg5BX40w">
            <a:extLst>
              <a:ext uri="{FF2B5EF4-FFF2-40B4-BE49-F238E27FC236}">
                <a16:creationId xmlns:a16="http://schemas.microsoft.com/office/drawing/2014/main" id="{3E243EBA-BFED-5B41-88BD-D9DF640839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27422" y="5158049"/>
            <a:ext cx="773723" cy="6381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9" descr="https://encrypted-tbn0.gstatic.com/images?q=tbn:ANd9GcTasNs_x-Cno5Ay7QMZW79Wz1fd5JooQWDaCp3drmicCOK5KfWg5BX40w">
            <a:extLst>
              <a:ext uri="{FF2B5EF4-FFF2-40B4-BE49-F238E27FC236}">
                <a16:creationId xmlns:a16="http://schemas.microsoft.com/office/drawing/2014/main" id="{B29CC7A4-3364-EA41-9D97-3B8D15DA8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0800" y="5225618"/>
            <a:ext cx="760358" cy="6271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a:extLst>
              <a:ext uri="{FF2B5EF4-FFF2-40B4-BE49-F238E27FC236}">
                <a16:creationId xmlns:a16="http://schemas.microsoft.com/office/drawing/2014/main" id="{C900295F-B412-6A40-931B-5358A88DDE1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4334" b="21890"/>
          <a:stretch/>
        </p:blipFill>
        <p:spPr bwMode="auto">
          <a:xfrm>
            <a:off x="5982541" y="5806857"/>
            <a:ext cx="1456966" cy="315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a:extLst>
              <a:ext uri="{FF2B5EF4-FFF2-40B4-BE49-F238E27FC236}">
                <a16:creationId xmlns:a16="http://schemas.microsoft.com/office/drawing/2014/main" id="{CABD8192-3068-4643-A4EF-5242DECA10E3}"/>
              </a:ext>
            </a:extLst>
          </p:cNvPr>
          <p:cNvSpPr txBox="1"/>
          <p:nvPr/>
        </p:nvSpPr>
        <p:spPr>
          <a:xfrm>
            <a:off x="633865" y="3956134"/>
            <a:ext cx="2580457" cy="52322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Structured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Data size &lt; </a:t>
            </a:r>
            <a:r>
              <a:rPr kumimoji="0" lang="en-US" sz="1400" b="1" i="0" u="none" strike="noStrike" kern="1200" cap="none" spc="0" normalizeH="0" baseline="0" noProof="0">
                <a:ln>
                  <a:noFill/>
                </a:ln>
                <a:solidFill>
                  <a:prstClr val="black"/>
                </a:solidFill>
                <a:effectLst/>
                <a:uLnTx/>
                <a:uFillTx/>
                <a:latin typeface="Calibri Light" panose="020F0302020204030204"/>
                <a:ea typeface="+mn-ea"/>
                <a:cs typeface="+mn-cs"/>
              </a:rPr>
              <a:t>1 GB</a:t>
            </a:r>
            <a:endPar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5" name="TextBox 24">
            <a:extLst>
              <a:ext uri="{FF2B5EF4-FFF2-40B4-BE49-F238E27FC236}">
                <a16:creationId xmlns:a16="http://schemas.microsoft.com/office/drawing/2014/main" id="{31E0325A-EC7F-B54D-8FF1-B204C7A5A31B}"/>
              </a:ext>
            </a:extLst>
          </p:cNvPr>
          <p:cNvSpPr txBox="1"/>
          <p:nvPr/>
        </p:nvSpPr>
        <p:spPr>
          <a:xfrm>
            <a:off x="3903835" y="5947774"/>
            <a:ext cx="138559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solidFill>
                <a:effectLst/>
                <a:uLnTx/>
                <a:uFillTx/>
                <a:latin typeface="Verdana" panose="020B0604030504040204" pitchFamily="34" charset="0"/>
                <a:ea typeface="Verdana" panose="020B0604030504040204" pitchFamily="34" charset="0"/>
                <a:cs typeface="Verdana" panose="020B0604030504040204" pitchFamily="34" charset="0"/>
              </a:rPr>
              <a:t>HADOOP</a:t>
            </a:r>
          </a:p>
        </p:txBody>
      </p:sp>
      <p:sp>
        <p:nvSpPr>
          <p:cNvPr id="26" name="TextBox 25">
            <a:extLst>
              <a:ext uri="{FF2B5EF4-FFF2-40B4-BE49-F238E27FC236}">
                <a16:creationId xmlns:a16="http://schemas.microsoft.com/office/drawing/2014/main" id="{230A4B94-3DA8-6544-871B-60CA791B6631}"/>
              </a:ext>
            </a:extLst>
          </p:cNvPr>
          <p:cNvSpPr txBox="1"/>
          <p:nvPr/>
        </p:nvSpPr>
        <p:spPr>
          <a:xfrm>
            <a:off x="747440" y="6045618"/>
            <a:ext cx="2925678" cy="52322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Structured / Unstructured Data</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400" b="1" i="0" u="none" strike="noStrike" kern="1200" cap="none" spc="0" normalizeH="0" baseline="0" noProof="0" dirty="0">
                <a:ln>
                  <a:noFill/>
                </a:ln>
                <a:solidFill>
                  <a:prstClr val="black"/>
                </a:solidFill>
                <a:effectLst/>
                <a:uLnTx/>
                <a:uFillTx/>
                <a:latin typeface="Calibri Light" panose="020F0302020204030204"/>
                <a:ea typeface="+mn-ea"/>
                <a:cs typeface="+mn-cs"/>
              </a:rPr>
              <a:t>Data size &gt; 1 GB</a:t>
            </a:r>
          </a:p>
        </p:txBody>
      </p:sp>
      <p:pic>
        <p:nvPicPr>
          <p:cNvPr id="30" name="Picture 29">
            <a:extLst>
              <a:ext uri="{FF2B5EF4-FFF2-40B4-BE49-F238E27FC236}">
                <a16:creationId xmlns:a16="http://schemas.microsoft.com/office/drawing/2014/main" id="{AFD2DE6B-4A14-9D47-949B-F70F4E07DBEC}"/>
              </a:ext>
            </a:extLst>
          </p:cNvPr>
          <p:cNvPicPr>
            <a:picLocks noChangeAspect="1"/>
          </p:cNvPicPr>
          <p:nvPr/>
        </p:nvPicPr>
        <p:blipFill rotWithShape="1">
          <a:blip r:embed="rId14"/>
          <a:srcRect l="9303" r="10491"/>
          <a:stretch/>
        </p:blipFill>
        <p:spPr>
          <a:xfrm>
            <a:off x="9015542" y="4154459"/>
            <a:ext cx="717479" cy="602916"/>
          </a:xfrm>
          <a:prstGeom prst="rect">
            <a:avLst/>
          </a:prstGeom>
        </p:spPr>
      </p:pic>
      <p:pic>
        <p:nvPicPr>
          <p:cNvPr id="31" name="Picture 30">
            <a:extLst>
              <a:ext uri="{FF2B5EF4-FFF2-40B4-BE49-F238E27FC236}">
                <a16:creationId xmlns:a16="http://schemas.microsoft.com/office/drawing/2014/main" id="{46D293CB-8BC0-BC4A-A02F-198D40EA8279}"/>
              </a:ext>
            </a:extLst>
          </p:cNvPr>
          <p:cNvPicPr>
            <a:picLocks noChangeAspect="1"/>
          </p:cNvPicPr>
          <p:nvPr/>
        </p:nvPicPr>
        <p:blipFill rotWithShape="1">
          <a:blip r:embed="rId14"/>
          <a:srcRect l="9303" r="10491"/>
          <a:stretch/>
        </p:blipFill>
        <p:spPr>
          <a:xfrm>
            <a:off x="9074773" y="5293277"/>
            <a:ext cx="717479" cy="602916"/>
          </a:xfrm>
          <a:prstGeom prst="rect">
            <a:avLst/>
          </a:prstGeom>
        </p:spPr>
      </p:pic>
      <p:sp>
        <p:nvSpPr>
          <p:cNvPr id="32" name="TextBox 31">
            <a:extLst>
              <a:ext uri="{FF2B5EF4-FFF2-40B4-BE49-F238E27FC236}">
                <a16:creationId xmlns:a16="http://schemas.microsoft.com/office/drawing/2014/main" id="{C2983BA0-B064-2443-9A4D-7F7048A0FFCD}"/>
              </a:ext>
            </a:extLst>
          </p:cNvPr>
          <p:cNvSpPr txBox="1"/>
          <p:nvPr/>
        </p:nvSpPr>
        <p:spPr>
          <a:xfrm>
            <a:off x="42862" y="42864"/>
            <a:ext cx="11872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charset="0"/>
                <a:ea typeface="Verdana" charset="0"/>
                <a:cs typeface="Verdana" charset="0"/>
              </a:rPr>
              <a:t>Business Problem Solving End to End Approach </a:t>
            </a:r>
          </a:p>
        </p:txBody>
      </p:sp>
    </p:spTree>
    <p:extLst>
      <p:ext uri="{BB962C8B-B14F-4D97-AF65-F5344CB8AC3E}">
        <p14:creationId xmlns:p14="http://schemas.microsoft.com/office/powerpoint/2010/main" val="3670001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extBox 3"/>
          <p:cNvSpPr txBox="1"/>
          <p:nvPr/>
        </p:nvSpPr>
        <p:spPr>
          <a:xfrm>
            <a:off x="42862" y="42864"/>
            <a:ext cx="11872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Verdana" charset="0"/>
                <a:ea typeface="Verdana" charset="0"/>
                <a:cs typeface="Verdana" charset="0"/>
              </a:rPr>
              <a:t>Current Industry Applications</a:t>
            </a:r>
          </a:p>
        </p:txBody>
      </p:sp>
      <p:sp>
        <p:nvSpPr>
          <p:cNvPr id="5" name="TextBox 4"/>
          <p:cNvSpPr txBox="1"/>
          <p:nvPr/>
        </p:nvSpPr>
        <p:spPr>
          <a:xfrm>
            <a:off x="252410" y="1835561"/>
            <a:ext cx="35194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charset="0"/>
                <a:ea typeface="Verdana" charset="0"/>
                <a:cs typeface="Verdana" charset="0"/>
              </a:rPr>
              <a:t>Natural Language Processing</a:t>
            </a:r>
          </a:p>
        </p:txBody>
      </p:sp>
      <p:sp>
        <p:nvSpPr>
          <p:cNvPr id="6" name="TextBox 5"/>
          <p:cNvSpPr txBox="1"/>
          <p:nvPr/>
        </p:nvSpPr>
        <p:spPr>
          <a:xfrm>
            <a:off x="877039" y="6061569"/>
            <a:ext cx="22623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Verdana" charset="0"/>
                <a:ea typeface="Verdana" charset="0"/>
                <a:cs typeface="Verdana" charset="0"/>
              </a:rPr>
              <a:t>Deep Learning</a:t>
            </a:r>
            <a:endParaRPr kumimoji="0" lang="en-US" sz="1800" b="0" i="0" u="none" strike="noStrike" kern="1200" cap="none" spc="0" normalizeH="0" baseline="0" noProof="0" dirty="0">
              <a:ln>
                <a:noFill/>
              </a:ln>
              <a:solidFill>
                <a:prstClr val="white"/>
              </a:solidFill>
              <a:effectLst/>
              <a:uLnTx/>
              <a:uFillTx/>
              <a:latin typeface="Verdana" charset="0"/>
              <a:ea typeface="Verdana" charset="0"/>
              <a:cs typeface="Verdana" charset="0"/>
            </a:endParaRPr>
          </a:p>
        </p:txBody>
      </p:sp>
      <p:sp>
        <p:nvSpPr>
          <p:cNvPr id="7" name="TextBox 6"/>
          <p:cNvSpPr txBox="1"/>
          <p:nvPr/>
        </p:nvSpPr>
        <p:spPr>
          <a:xfrm>
            <a:off x="769143" y="4174571"/>
            <a:ext cx="23702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Verdana" charset="0"/>
                <a:ea typeface="Verdana" charset="0"/>
                <a:cs typeface="Verdana" charset="0"/>
              </a:rPr>
              <a:t>Event Prediction</a:t>
            </a:r>
          </a:p>
        </p:txBody>
      </p:sp>
      <p:pic>
        <p:nvPicPr>
          <p:cNvPr id="12" name="Picture 11"/>
          <p:cNvPicPr>
            <a:picLocks noChangeAspect="1"/>
          </p:cNvPicPr>
          <p:nvPr/>
        </p:nvPicPr>
        <p:blipFill>
          <a:blip r:embed="rId2">
            <a:lum bright="70000" contrast="-70000"/>
          </a:blip>
          <a:stretch>
            <a:fillRect/>
          </a:stretch>
        </p:blipFill>
        <p:spPr>
          <a:xfrm>
            <a:off x="1136914" y="1022251"/>
            <a:ext cx="812800" cy="812800"/>
          </a:xfrm>
          <a:prstGeom prst="rect">
            <a:avLst/>
          </a:prstGeom>
        </p:spPr>
      </p:pic>
      <p:pic>
        <p:nvPicPr>
          <p:cNvPr id="13" name="Picture 12"/>
          <p:cNvPicPr>
            <a:picLocks noChangeAspect="1"/>
          </p:cNvPicPr>
          <p:nvPr/>
        </p:nvPicPr>
        <p:blipFill>
          <a:blip r:embed="rId3">
            <a:lum bright="70000" contrast="-70000"/>
          </a:blip>
          <a:stretch>
            <a:fillRect/>
          </a:stretch>
        </p:blipFill>
        <p:spPr>
          <a:xfrm>
            <a:off x="1136914" y="5177519"/>
            <a:ext cx="812800" cy="812800"/>
          </a:xfrm>
          <a:prstGeom prst="rect">
            <a:avLst/>
          </a:prstGeom>
        </p:spPr>
      </p:pic>
      <p:pic>
        <p:nvPicPr>
          <p:cNvPr id="17" name="Picture 16"/>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ackgroundRemoval t="9524" b="90476" l="5263" r="96617">
                        <a14:foregroundMark x1="87970" y1="27513" x2="87970" y2="27513"/>
                        <a14:foregroundMark x1="79323" y1="26455" x2="79323" y2="26455"/>
                        <a14:foregroundMark x1="73308" y1="28042" x2="73308" y2="28042"/>
                        <a14:foregroundMark x1="68797" y1="31746" x2="68797" y2="31746"/>
                        <a14:foregroundMark x1="65414" y1="34392" x2="65414" y2="34392"/>
                      </a14:backgroundRemoval>
                    </a14:imgEffect>
                    <a14:imgEffect>
                      <a14:sharpenSoften amount="50000"/>
                    </a14:imgEffect>
                    <a14:imgEffect>
                      <a14:brightnessContrast bright="-40000" contrast="40000"/>
                    </a14:imgEffect>
                  </a14:imgLayer>
                </a14:imgProps>
              </a:ext>
            </a:extLst>
          </a:blip>
          <a:stretch>
            <a:fillRect/>
          </a:stretch>
        </p:blipFill>
        <p:spPr>
          <a:xfrm>
            <a:off x="769143" y="3113860"/>
            <a:ext cx="1548342" cy="1100138"/>
          </a:xfrm>
          <a:prstGeom prst="rect">
            <a:avLst/>
          </a:prstGeom>
        </p:spPr>
      </p:pic>
      <p:sp>
        <p:nvSpPr>
          <p:cNvPr id="18" name="Rectangle 17"/>
          <p:cNvSpPr/>
          <p:nvPr/>
        </p:nvSpPr>
        <p:spPr>
          <a:xfrm>
            <a:off x="4016640" y="1009246"/>
            <a:ext cx="6481763" cy="132343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Sentiment Analysis of Twitter data</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Prediction of Ratings based on product feedback</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Classify best fit resume based on Job description</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Social Media analysis of a company</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Predicting author of a document</a:t>
            </a:r>
          </a:p>
        </p:txBody>
      </p:sp>
      <p:sp>
        <p:nvSpPr>
          <p:cNvPr id="2" name="Rectangle 1"/>
          <p:cNvSpPr/>
          <p:nvPr/>
        </p:nvSpPr>
        <p:spPr>
          <a:xfrm>
            <a:off x="4016640" y="4984351"/>
            <a:ext cx="6096000" cy="107721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Prediction of image tags</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Product recommendations based on an input image</a:t>
            </a:r>
          </a:p>
          <a:p>
            <a:pPr marL="285750" marR="0" lvl="0" indent="-285750" algn="l" defTabSz="914400" rtl="0" eaLnBrk="1" fontAlgn="auto" latinLnBrk="0" hangingPunct="1">
              <a:lnSpc>
                <a:spcPct val="100000"/>
              </a:lnSpc>
              <a:spcBef>
                <a:spcPts val="0"/>
              </a:spcBef>
              <a:spcAft>
                <a:spcPts val="0"/>
              </a:spcAft>
              <a:buClrTx/>
              <a:buSzTx/>
              <a:buFont typeface="Wingdings" charset="2"/>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Implementation of word2vec model in sentiment analysis of Text data</a:t>
            </a:r>
          </a:p>
        </p:txBody>
      </p:sp>
      <p:sp>
        <p:nvSpPr>
          <p:cNvPr id="3" name="Rectangle 2"/>
          <p:cNvSpPr/>
          <p:nvPr/>
        </p:nvSpPr>
        <p:spPr>
          <a:xfrm>
            <a:off x="4016640" y="2914724"/>
            <a:ext cx="6096000" cy="156966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Prediction of Share Values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Housing price prediction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Fraud detection in a transaction</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Supermarket recommendation of products</a:t>
            </a:r>
          </a:p>
          <a:p>
            <a:pPr marL="285750" marR="0" lvl="0" indent="-285750" algn="l" defTabSz="914400" rtl="0" eaLnBrk="1" fontAlgn="auto" latinLnBrk="0" hangingPunct="1">
              <a:lnSpc>
                <a:spcPct val="100000"/>
              </a:lnSpc>
              <a:spcBef>
                <a:spcPts val="0"/>
              </a:spcBef>
              <a:spcAft>
                <a:spcPts val="0"/>
              </a:spcAft>
              <a:buClrTx/>
              <a:buSzTx/>
              <a:buFont typeface="Arial" charset="0"/>
              <a:buChar char="•"/>
              <a:tabLst/>
              <a:defRPr/>
            </a:pPr>
            <a:r>
              <a:rPr kumimoji="0" lang="en-US" sz="1600" b="0" i="0" u="none" strike="noStrike" kern="1200" cap="none" spc="0" normalizeH="0" baseline="0" noProof="0" dirty="0">
                <a:ln>
                  <a:noFill/>
                </a:ln>
                <a:solidFill>
                  <a:prstClr val="white"/>
                </a:solidFill>
                <a:effectLst/>
                <a:uLnTx/>
                <a:uFillTx/>
                <a:latin typeface="Verdana" charset="0"/>
                <a:ea typeface="Verdana" charset="0"/>
                <a:cs typeface="Verdana" charset="0"/>
              </a:rPr>
              <a:t>Identify duplicate records in multiple database using Machine Learning techniques</a:t>
            </a:r>
          </a:p>
        </p:txBody>
      </p:sp>
    </p:spTree>
    <p:extLst>
      <p:ext uri="{BB962C8B-B14F-4D97-AF65-F5344CB8AC3E}">
        <p14:creationId xmlns:p14="http://schemas.microsoft.com/office/powerpoint/2010/main" val="2344827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EBEB6E-C02E-7C4A-9B81-17FA869E6169}"/>
              </a:ext>
            </a:extLst>
          </p:cNvPr>
          <p:cNvPicPr>
            <a:picLocks noChangeAspect="1"/>
          </p:cNvPicPr>
          <p:nvPr/>
        </p:nvPicPr>
        <p:blipFill>
          <a:blip r:embed="rId2">
            <a:alphaModFix/>
            <a:duotone>
              <a:schemeClr val="accent1">
                <a:shade val="45000"/>
                <a:satMod val="135000"/>
              </a:schemeClr>
              <a:prstClr val="white"/>
            </a:duotone>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3CC6267-2E01-054A-95E4-599A42A2C87C}"/>
              </a:ext>
            </a:extLst>
          </p:cNvPr>
          <p:cNvSpPr/>
          <p:nvPr/>
        </p:nvSpPr>
        <p:spPr>
          <a:xfrm>
            <a:off x="0" y="0"/>
            <a:ext cx="4514850" cy="2771775"/>
          </a:xfrm>
          <a:prstGeom prst="rect">
            <a:avLst/>
          </a:prstGeom>
          <a:solidFill>
            <a:srgbClr val="00919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Enterprises that apply advanced analytics have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33% </a:t>
            </a:r>
            <a:endParaRPr kumimoji="0" lang="en-US" sz="24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more revenue growth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and</a:t>
            </a:r>
            <a:r>
              <a:rPr kumimoji="0" lang="en-US" sz="20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36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12x</a:t>
            </a:r>
            <a:r>
              <a:rPr kumimoji="0" lang="en-US" sz="2000" b="0"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more profit growth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IBM</a:t>
            </a:r>
          </a:p>
        </p:txBody>
      </p:sp>
      <p:sp>
        <p:nvSpPr>
          <p:cNvPr id="5" name="Rectangle 4">
            <a:extLst>
              <a:ext uri="{FF2B5EF4-FFF2-40B4-BE49-F238E27FC236}">
                <a16:creationId xmlns:a16="http://schemas.microsoft.com/office/drawing/2014/main" id="{17F3443D-E68C-9E43-B172-80BFF5D7CCDD}"/>
              </a:ext>
            </a:extLst>
          </p:cNvPr>
          <p:cNvSpPr/>
          <p:nvPr/>
        </p:nvSpPr>
        <p:spPr>
          <a:xfrm>
            <a:off x="7677150" y="0"/>
            <a:ext cx="4514850" cy="2771775"/>
          </a:xfrm>
          <a:prstGeom prst="rect">
            <a:avLst/>
          </a:prstGeom>
          <a:solidFill>
            <a:srgbClr val="00919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Organizations using predictive metrics will increase profitability 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Gartner</a:t>
            </a:r>
          </a:p>
        </p:txBody>
      </p:sp>
      <p:sp>
        <p:nvSpPr>
          <p:cNvPr id="6" name="Rectangle 5">
            <a:extLst>
              <a:ext uri="{FF2B5EF4-FFF2-40B4-BE49-F238E27FC236}">
                <a16:creationId xmlns:a16="http://schemas.microsoft.com/office/drawing/2014/main" id="{62051BD2-5685-C145-B9DD-C0EEC3E439F1}"/>
              </a:ext>
            </a:extLst>
          </p:cNvPr>
          <p:cNvSpPr/>
          <p:nvPr/>
        </p:nvSpPr>
        <p:spPr>
          <a:xfrm>
            <a:off x="0" y="4086225"/>
            <a:ext cx="4514850" cy="2771775"/>
          </a:xfrm>
          <a:prstGeom prst="rect">
            <a:avLst/>
          </a:prstGeom>
          <a:solidFill>
            <a:srgbClr val="00919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Organizations that embrace analytics are more than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2X</a:t>
            </a:r>
            <a:endParaRPr kumimoji="0" lang="en-US" sz="24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As likely to outperform their peers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IBM</a:t>
            </a:r>
          </a:p>
        </p:txBody>
      </p:sp>
      <p:sp>
        <p:nvSpPr>
          <p:cNvPr id="7" name="Rectangle 6">
            <a:extLst>
              <a:ext uri="{FF2B5EF4-FFF2-40B4-BE49-F238E27FC236}">
                <a16:creationId xmlns:a16="http://schemas.microsoft.com/office/drawing/2014/main" id="{86EEBE01-9C03-4242-91E6-06D9DEC5528F}"/>
              </a:ext>
            </a:extLst>
          </p:cNvPr>
          <p:cNvSpPr/>
          <p:nvPr/>
        </p:nvSpPr>
        <p:spPr>
          <a:xfrm>
            <a:off x="7677150" y="4086224"/>
            <a:ext cx="4514850" cy="2771775"/>
          </a:xfrm>
          <a:prstGeom prst="rect">
            <a:avLst/>
          </a:prstGeom>
          <a:solidFill>
            <a:srgbClr val="00919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CXO’s rank analytics as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rPr>
              <a:t>#1 Factor</a:t>
            </a:r>
            <a:endParaRPr kumimoji="0" lang="en-US" sz="2400" b="1" i="0" u="none" strike="noStrike" kern="1200" cap="none" spc="0" normalizeH="0" baseline="0" noProof="0" dirty="0">
              <a:ln>
                <a:noFill/>
              </a:ln>
              <a:solidFill>
                <a:srgbClr val="FFC000">
                  <a:lumMod val="60000"/>
                  <a:lumOff val="4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Contributing to organizations competitiveness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IBM</a:t>
            </a:r>
          </a:p>
        </p:txBody>
      </p:sp>
      <p:sp>
        <p:nvSpPr>
          <p:cNvPr id="8" name="Rectangle 7">
            <a:extLst>
              <a:ext uri="{FF2B5EF4-FFF2-40B4-BE49-F238E27FC236}">
                <a16:creationId xmlns:a16="http://schemas.microsoft.com/office/drawing/2014/main" id="{E0F07F57-09E3-BD4D-B351-9E86B9467866}"/>
              </a:ext>
            </a:extLst>
          </p:cNvPr>
          <p:cNvSpPr/>
          <p:nvPr/>
        </p:nvSpPr>
        <p:spPr>
          <a:xfrm>
            <a:off x="4514850" y="2114550"/>
            <a:ext cx="3162300" cy="197167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Vote for Big Data &amp; Analytics</a:t>
            </a:r>
            <a:endPar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B90EE6D-1F8A-C74A-8D2A-95D47A7B74CE}"/>
              </a:ext>
            </a:extLst>
          </p:cNvPr>
          <p:cNvPicPr>
            <a:picLocks noChangeAspect="1"/>
          </p:cNvPicPr>
          <p:nvPr/>
        </p:nvPicPr>
        <p:blipFill>
          <a:blip r:embed="rId3">
            <a:lum bright="70000" contrast="-70000"/>
          </a:blip>
          <a:stretch>
            <a:fillRect/>
          </a:stretch>
        </p:blipFill>
        <p:spPr>
          <a:xfrm>
            <a:off x="5553075" y="3100387"/>
            <a:ext cx="812800" cy="812800"/>
          </a:xfrm>
          <a:prstGeom prst="rect">
            <a:avLst/>
          </a:prstGeom>
        </p:spPr>
      </p:pic>
    </p:spTree>
    <p:extLst>
      <p:ext uri="{BB962C8B-B14F-4D97-AF65-F5344CB8AC3E}">
        <p14:creationId xmlns:p14="http://schemas.microsoft.com/office/powerpoint/2010/main" val="1665294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BC7BB5A-0AA2-3647-8273-2D56907A8AE8}"/>
              </a:ext>
            </a:extLst>
          </p:cNvPr>
          <p:cNvCxnSpPr>
            <a:cxnSpLocks/>
          </p:cNvCxnSpPr>
          <p:nvPr/>
        </p:nvCxnSpPr>
        <p:spPr>
          <a:xfrm>
            <a:off x="211015" y="2797792"/>
            <a:ext cx="11361860" cy="116858"/>
          </a:xfrm>
          <a:prstGeom prst="line">
            <a:avLst/>
          </a:prstGeom>
          <a:noFill/>
          <a:ln w="28575" cap="flat" cmpd="sng" algn="ctr">
            <a:solidFill>
              <a:sysClr val="windowText" lastClr="000000">
                <a:lumMod val="65000"/>
                <a:lumOff val="35000"/>
              </a:sysClr>
            </a:solidFill>
            <a:prstDash val="sysDot"/>
          </a:ln>
          <a:effectLst/>
        </p:spPr>
      </p:cxnSp>
      <p:grpSp>
        <p:nvGrpSpPr>
          <p:cNvPr id="5" name="Group 4">
            <a:extLst>
              <a:ext uri="{FF2B5EF4-FFF2-40B4-BE49-F238E27FC236}">
                <a16:creationId xmlns:a16="http://schemas.microsoft.com/office/drawing/2014/main" id="{27188683-A45E-C94E-B72F-8CF3C437145C}"/>
              </a:ext>
            </a:extLst>
          </p:cNvPr>
          <p:cNvGrpSpPr/>
          <p:nvPr/>
        </p:nvGrpSpPr>
        <p:grpSpPr>
          <a:xfrm>
            <a:off x="304751" y="442246"/>
            <a:ext cx="7672375" cy="2195395"/>
            <a:chOff x="381000" y="3455400"/>
            <a:chExt cx="8763000" cy="2458572"/>
          </a:xfrm>
        </p:grpSpPr>
        <p:sp>
          <p:nvSpPr>
            <p:cNvPr id="6" name="TextBox 5">
              <a:extLst>
                <a:ext uri="{FF2B5EF4-FFF2-40B4-BE49-F238E27FC236}">
                  <a16:creationId xmlns:a16="http://schemas.microsoft.com/office/drawing/2014/main" id="{A7837CA1-A491-4541-9ECF-F8F4E7E320F4}"/>
                </a:ext>
              </a:extLst>
            </p:cNvPr>
            <p:cNvSpPr txBox="1"/>
            <p:nvPr/>
          </p:nvSpPr>
          <p:spPr>
            <a:xfrm>
              <a:off x="381000" y="3455400"/>
              <a:ext cx="2895600" cy="517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Calibri"/>
                  <a:ea typeface="+mn-ea"/>
                  <a:cs typeface="+mn-cs"/>
                </a:rPr>
                <a:t>What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is Data Science </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a:t>
              </a:r>
              <a:endPar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7" name="TextBox 6">
              <a:extLst>
                <a:ext uri="{FF2B5EF4-FFF2-40B4-BE49-F238E27FC236}">
                  <a16:creationId xmlns:a16="http://schemas.microsoft.com/office/drawing/2014/main" id="{7D8BAC11-379D-CE4A-B228-B6E5283A7B0E}"/>
                </a:ext>
              </a:extLst>
            </p:cNvPr>
            <p:cNvSpPr txBox="1"/>
            <p:nvPr/>
          </p:nvSpPr>
          <p:spPr>
            <a:xfrm>
              <a:off x="381000" y="4143076"/>
              <a:ext cx="2895600" cy="5170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Calibri"/>
                  <a:ea typeface="+mn-ea"/>
                  <a:cs typeface="+mn-cs"/>
                </a:rPr>
                <a:t>Why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Data Science</a:t>
              </a:r>
              <a:endParaRPr kumimoji="0" lang="en-US" sz="1200" b="0" i="0" u="none" strike="noStrike" kern="0" cap="none" spc="0" normalizeH="0" baseline="0" noProof="0" dirty="0">
                <a:ln>
                  <a:noFill/>
                </a:ln>
                <a:solidFill>
                  <a:prstClr val="black">
                    <a:lumMod val="75000"/>
                    <a:lumOff val="25000"/>
                  </a:prstClr>
                </a:solidFill>
                <a:effectLst/>
                <a:uLnTx/>
                <a:uFillTx/>
                <a:latin typeface="Calibri"/>
                <a:ea typeface="+mn-ea"/>
                <a:cs typeface="+mn-cs"/>
              </a:endParaRPr>
            </a:p>
          </p:txBody>
        </p:sp>
        <p:sp>
          <p:nvSpPr>
            <p:cNvPr id="8" name="TextBox 7">
              <a:extLst>
                <a:ext uri="{FF2B5EF4-FFF2-40B4-BE49-F238E27FC236}">
                  <a16:creationId xmlns:a16="http://schemas.microsoft.com/office/drawing/2014/main" id="{6215D4FA-1539-1E4D-B8C3-14EE1BE48BA9}"/>
                </a:ext>
              </a:extLst>
            </p:cNvPr>
            <p:cNvSpPr txBox="1"/>
            <p:nvPr/>
          </p:nvSpPr>
          <p:spPr>
            <a:xfrm>
              <a:off x="685800" y="3801738"/>
              <a:ext cx="8458200" cy="41360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Discovering  &amp; communicating </a:t>
              </a: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patterns</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and</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insights</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in data which are beyond the obvious</a:t>
              </a:r>
            </a:p>
          </p:txBody>
        </p:sp>
        <p:cxnSp>
          <p:nvCxnSpPr>
            <p:cNvPr id="9" name="Straight Connector 8">
              <a:extLst>
                <a:ext uri="{FF2B5EF4-FFF2-40B4-BE49-F238E27FC236}">
                  <a16:creationId xmlns:a16="http://schemas.microsoft.com/office/drawing/2014/main" id="{D3A1FF21-8FC9-FB4D-A49B-542243EED9FF}"/>
                </a:ext>
              </a:extLst>
            </p:cNvPr>
            <p:cNvCxnSpPr/>
            <p:nvPr/>
          </p:nvCxnSpPr>
          <p:spPr>
            <a:xfrm flipH="1">
              <a:off x="538809" y="3887073"/>
              <a:ext cx="2133600" cy="0"/>
            </a:xfrm>
            <a:prstGeom prst="line">
              <a:avLst/>
            </a:prstGeom>
            <a:noFill/>
            <a:ln w="6350" cap="flat" cmpd="sng" algn="ctr">
              <a:solidFill>
                <a:srgbClr val="F79646">
                  <a:lumMod val="75000"/>
                </a:srgbClr>
              </a:solidFill>
              <a:prstDash val="solid"/>
            </a:ln>
            <a:effectLst/>
          </p:spPr>
        </p:cxnSp>
        <p:cxnSp>
          <p:nvCxnSpPr>
            <p:cNvPr id="10" name="Straight Connector 9">
              <a:extLst>
                <a:ext uri="{FF2B5EF4-FFF2-40B4-BE49-F238E27FC236}">
                  <a16:creationId xmlns:a16="http://schemas.microsoft.com/office/drawing/2014/main" id="{909D7C05-17F0-694B-A4F6-513F698DD15B}"/>
                </a:ext>
              </a:extLst>
            </p:cNvPr>
            <p:cNvCxnSpPr/>
            <p:nvPr/>
          </p:nvCxnSpPr>
          <p:spPr>
            <a:xfrm flipH="1">
              <a:off x="533400" y="4569749"/>
              <a:ext cx="2133600" cy="0"/>
            </a:xfrm>
            <a:prstGeom prst="line">
              <a:avLst/>
            </a:prstGeom>
            <a:noFill/>
            <a:ln w="6350" cap="flat" cmpd="sng" algn="ctr">
              <a:solidFill>
                <a:srgbClr val="F79646">
                  <a:lumMod val="75000"/>
                </a:srgbClr>
              </a:solidFill>
              <a:prstDash val="solid"/>
            </a:ln>
            <a:effectLst/>
          </p:spPr>
        </p:cxnSp>
        <p:sp>
          <p:nvSpPr>
            <p:cNvPr id="11" name="TextBox 10">
              <a:extLst>
                <a:ext uri="{FF2B5EF4-FFF2-40B4-BE49-F238E27FC236}">
                  <a16:creationId xmlns:a16="http://schemas.microsoft.com/office/drawing/2014/main" id="{790942E9-F1E4-1D41-BA23-DC2A5B8D60FC}"/>
                </a:ext>
              </a:extLst>
            </p:cNvPr>
            <p:cNvSpPr txBox="1"/>
            <p:nvPr/>
          </p:nvSpPr>
          <p:spPr>
            <a:xfrm>
              <a:off x="647700" y="4569754"/>
              <a:ext cx="4229100" cy="1344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Gain</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competitive advantage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Synchronize</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financial &amp; operational strategy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Increase</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revenues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Tackle</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regulatory reform</a:t>
              </a:r>
            </a:p>
          </p:txBody>
        </p:sp>
        <p:sp>
          <p:nvSpPr>
            <p:cNvPr id="12" name="TextBox 11">
              <a:extLst>
                <a:ext uri="{FF2B5EF4-FFF2-40B4-BE49-F238E27FC236}">
                  <a16:creationId xmlns:a16="http://schemas.microsoft.com/office/drawing/2014/main" id="{C347B062-69F7-C849-8041-713CA3B61DCB}"/>
                </a:ext>
              </a:extLst>
            </p:cNvPr>
            <p:cNvSpPr txBox="1"/>
            <p:nvPr/>
          </p:nvSpPr>
          <p:spPr>
            <a:xfrm>
              <a:off x="5410200" y="4569757"/>
              <a:ext cx="3657600" cy="10340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Realize</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cost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Manage</a:t>
              </a:r>
              <a:r>
                <a:rPr kumimoji="0" lang="en-US" sz="1600" b="0" i="0" u="none" strike="noStrike" kern="0" cap="none" spc="0" normalizeH="0" baseline="0" noProof="0" dirty="0">
                  <a:ln>
                    <a:noFill/>
                  </a:ln>
                  <a:solidFill>
                    <a:prstClr val="black">
                      <a:lumMod val="75000"/>
                      <a:lumOff val="25000"/>
                    </a:prstClr>
                  </a:solidFill>
                  <a:effectLst/>
                  <a:uLnTx/>
                  <a:uFillTx/>
                  <a:latin typeface="Calibri"/>
                  <a:ea typeface="+mn-ea"/>
                  <a:cs typeface="+mn-cs"/>
                </a:rPr>
                <a:t> </a:t>
              </a:r>
              <a:r>
                <a:rPr kumimoji="0" lang="en-US" sz="1400" b="0" i="0" u="none" strike="noStrike" kern="0" cap="none" spc="0" normalizeH="0" baseline="0" noProof="0" dirty="0">
                  <a:ln>
                    <a:noFill/>
                  </a:ln>
                  <a:solidFill>
                    <a:prstClr val="black">
                      <a:lumMod val="75000"/>
                      <a:lumOff val="25000"/>
                    </a:prstClr>
                  </a:solidFill>
                  <a:effectLst/>
                  <a:uLnTx/>
                  <a:uFillTx/>
                  <a:latin typeface="Calibri"/>
                  <a:ea typeface="+mn-ea"/>
                  <a:cs typeface="+mn-cs"/>
                </a:rPr>
                <a:t>risk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79646">
                      <a:lumMod val="75000"/>
                    </a:srgbClr>
                  </a:solidFill>
                  <a:effectLst/>
                  <a:uLnTx/>
                  <a:uFillTx/>
                  <a:latin typeface="Calibri"/>
                  <a:ea typeface="+mn-ea"/>
                  <a:cs typeface="+mn-cs"/>
                </a:rPr>
                <a:t>Improve decision making</a:t>
              </a:r>
            </a:p>
          </p:txBody>
        </p:sp>
      </p:grpSp>
      <p:sp>
        <p:nvSpPr>
          <p:cNvPr id="13" name="Rectangle 12">
            <a:extLst>
              <a:ext uri="{FF2B5EF4-FFF2-40B4-BE49-F238E27FC236}">
                <a16:creationId xmlns:a16="http://schemas.microsoft.com/office/drawing/2014/main" id="{D19DA4A1-AE19-4F4F-8B46-2E92D26DDF99}"/>
              </a:ext>
            </a:extLst>
          </p:cNvPr>
          <p:cNvSpPr/>
          <p:nvPr/>
        </p:nvSpPr>
        <p:spPr>
          <a:xfrm>
            <a:off x="140677" y="2797792"/>
            <a:ext cx="40002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a:ea typeface="+mn-ea"/>
                <a:cs typeface="+mn-cs"/>
              </a:rPr>
              <a:t>The Journey from Data to Business Value</a:t>
            </a:r>
          </a:p>
        </p:txBody>
      </p:sp>
      <p:sp>
        <p:nvSpPr>
          <p:cNvPr id="14" name="Right Arrow 13">
            <a:extLst>
              <a:ext uri="{FF2B5EF4-FFF2-40B4-BE49-F238E27FC236}">
                <a16:creationId xmlns:a16="http://schemas.microsoft.com/office/drawing/2014/main" id="{9D308E21-C5B9-F349-A254-22E03243B0FE}"/>
              </a:ext>
            </a:extLst>
          </p:cNvPr>
          <p:cNvSpPr/>
          <p:nvPr/>
        </p:nvSpPr>
        <p:spPr bwMode="auto">
          <a:xfrm>
            <a:off x="4802957" y="3487267"/>
            <a:ext cx="757205" cy="423083"/>
          </a:xfrm>
          <a:prstGeom prst="rightArrow">
            <a:avLst/>
          </a:prstGeom>
          <a:solidFill>
            <a:srgbClr val="FFA1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4DC4A822-3A10-1546-A3BB-D76F1A7C8F15}"/>
              </a:ext>
            </a:extLst>
          </p:cNvPr>
          <p:cNvSpPr txBox="1"/>
          <p:nvPr/>
        </p:nvSpPr>
        <p:spPr>
          <a:xfrm rot="16200000">
            <a:off x="1040179" y="3843244"/>
            <a:ext cx="553998" cy="2212324"/>
          </a:xfrm>
          <a:prstGeom prst="rect">
            <a:avLst/>
          </a:prstGeom>
          <a:noFill/>
        </p:spPr>
        <p:txBody>
          <a:bodyPr vert="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616265"/>
                </a:solidFill>
                <a:effectLst/>
                <a:uLnTx/>
                <a:uFillTx/>
                <a:latin typeface="Calibri" panose="020F0502020204030204"/>
                <a:ea typeface="+mn-ea"/>
                <a:cs typeface="+mn-cs"/>
              </a:rPr>
              <a:t>Multiple Data Sources (Structured &amp; Unstructured)</a:t>
            </a:r>
          </a:p>
        </p:txBody>
      </p:sp>
      <p:sp>
        <p:nvSpPr>
          <p:cNvPr id="16" name="TextBox 15">
            <a:extLst>
              <a:ext uri="{FF2B5EF4-FFF2-40B4-BE49-F238E27FC236}">
                <a16:creationId xmlns:a16="http://schemas.microsoft.com/office/drawing/2014/main" id="{0109553E-228D-564F-BF27-7785FB25B32B}"/>
              </a:ext>
            </a:extLst>
          </p:cNvPr>
          <p:cNvSpPr txBox="1"/>
          <p:nvPr/>
        </p:nvSpPr>
        <p:spPr>
          <a:xfrm rot="16200000">
            <a:off x="3363266" y="2819511"/>
            <a:ext cx="461665" cy="1711242"/>
          </a:xfrm>
          <a:prstGeom prst="rect">
            <a:avLst/>
          </a:prstGeom>
          <a:noFill/>
        </p:spPr>
        <p:txBody>
          <a:bodyPr vert="vert"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616265"/>
                </a:solidFill>
                <a:effectLst/>
                <a:uLnTx/>
                <a:uFillTx/>
                <a:latin typeface="Calibri" panose="020F0502020204030204"/>
                <a:ea typeface="+mn-ea"/>
                <a:cs typeface="+mn-cs"/>
              </a:rPr>
              <a:t>Leading to</a:t>
            </a:r>
          </a:p>
        </p:txBody>
      </p:sp>
      <p:sp>
        <p:nvSpPr>
          <p:cNvPr id="17" name="TextBox 16">
            <a:extLst>
              <a:ext uri="{FF2B5EF4-FFF2-40B4-BE49-F238E27FC236}">
                <a16:creationId xmlns:a16="http://schemas.microsoft.com/office/drawing/2014/main" id="{F2F7D4F2-4839-664D-9389-6ECC4829215C}"/>
              </a:ext>
            </a:extLst>
          </p:cNvPr>
          <p:cNvSpPr txBox="1"/>
          <p:nvPr/>
        </p:nvSpPr>
        <p:spPr>
          <a:xfrm rot="16200000">
            <a:off x="6377278" y="3014080"/>
            <a:ext cx="800219" cy="1252476"/>
          </a:xfrm>
          <a:prstGeom prst="rect">
            <a:avLst/>
          </a:prstGeom>
          <a:noFill/>
        </p:spPr>
        <p:txBody>
          <a:bodyPr vert="vert"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616265"/>
                </a:solidFill>
                <a:effectLst/>
                <a:uLnTx/>
                <a:uFillTx/>
                <a:latin typeface="Calibri" panose="020F0502020204030204"/>
                <a:ea typeface="+mn-ea"/>
                <a:cs typeface="+mn-cs"/>
              </a:rPr>
              <a:t>Data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616265"/>
                </a:solidFill>
                <a:effectLst/>
                <a:uLnTx/>
                <a:uFillTx/>
                <a:latin typeface="Calibri" panose="020F0502020204030204"/>
                <a:ea typeface="+mn-ea"/>
                <a:cs typeface="+mn-cs"/>
              </a:rPr>
              <a:t>Explosion</a:t>
            </a:r>
          </a:p>
        </p:txBody>
      </p:sp>
      <p:pic>
        <p:nvPicPr>
          <p:cNvPr id="18" name="Picture 3">
            <a:extLst>
              <a:ext uri="{FF2B5EF4-FFF2-40B4-BE49-F238E27FC236}">
                <a16:creationId xmlns:a16="http://schemas.microsoft.com/office/drawing/2014/main" id="{44918ACC-C648-CC46-9D77-0F9B9B0E4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0277" y="3229356"/>
            <a:ext cx="2656527" cy="1575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ight Arrow 18">
            <a:extLst>
              <a:ext uri="{FF2B5EF4-FFF2-40B4-BE49-F238E27FC236}">
                <a16:creationId xmlns:a16="http://schemas.microsoft.com/office/drawing/2014/main" id="{BAF0A580-F771-954C-9A17-2AE9DAC2F839}"/>
              </a:ext>
            </a:extLst>
          </p:cNvPr>
          <p:cNvSpPr/>
          <p:nvPr/>
        </p:nvSpPr>
        <p:spPr bwMode="auto">
          <a:xfrm rot="10800000">
            <a:off x="4722098" y="5112722"/>
            <a:ext cx="781215" cy="441235"/>
          </a:xfrm>
          <a:prstGeom prst="rightArrow">
            <a:avLst/>
          </a:prstGeom>
          <a:solidFill>
            <a:srgbClr val="FFA1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89AEA78D-7AA5-F243-97D9-0CCEA071E156}"/>
              </a:ext>
            </a:extLst>
          </p:cNvPr>
          <p:cNvSpPr txBox="1"/>
          <p:nvPr/>
        </p:nvSpPr>
        <p:spPr>
          <a:xfrm>
            <a:off x="11113478" y="3947320"/>
            <a:ext cx="844062"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616265"/>
                </a:solidFill>
                <a:effectLst/>
                <a:uLnTx/>
                <a:uFillTx/>
                <a:latin typeface="Calibri" panose="020F0502020204030204"/>
                <a:ea typeface="+mn-ea"/>
                <a:cs typeface="+mn-cs"/>
              </a:rPr>
              <a:t>Use of Analytics</a:t>
            </a:r>
          </a:p>
        </p:txBody>
      </p:sp>
      <p:sp>
        <p:nvSpPr>
          <p:cNvPr id="21" name="TextBox 20">
            <a:extLst>
              <a:ext uri="{FF2B5EF4-FFF2-40B4-BE49-F238E27FC236}">
                <a16:creationId xmlns:a16="http://schemas.microsoft.com/office/drawing/2014/main" id="{122807A8-5433-0D4B-8CE7-C97CCA1F6C8B}"/>
              </a:ext>
            </a:extLst>
          </p:cNvPr>
          <p:cNvSpPr txBox="1"/>
          <p:nvPr/>
        </p:nvSpPr>
        <p:spPr>
          <a:xfrm>
            <a:off x="4754476" y="5619253"/>
            <a:ext cx="1860637" cy="73866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616265"/>
                </a:solidFill>
                <a:effectLst/>
                <a:uLnTx/>
                <a:uFillTx/>
                <a:latin typeface="Calibri" panose="020F0502020204030204"/>
                <a:ea typeface="+mn-ea"/>
                <a:cs typeface="+mn-cs"/>
              </a:rPr>
              <a:t>Generate actionable insights &amp; Dollar-Value</a:t>
            </a:r>
          </a:p>
        </p:txBody>
      </p:sp>
      <p:sp>
        <p:nvSpPr>
          <p:cNvPr id="22" name="Oval 21">
            <a:extLst>
              <a:ext uri="{FF2B5EF4-FFF2-40B4-BE49-F238E27FC236}">
                <a16:creationId xmlns:a16="http://schemas.microsoft.com/office/drawing/2014/main" id="{D39BA5D6-C43F-9941-AEDC-03733A4F8668}"/>
              </a:ext>
            </a:extLst>
          </p:cNvPr>
          <p:cNvSpPr/>
          <p:nvPr/>
        </p:nvSpPr>
        <p:spPr bwMode="auto">
          <a:xfrm>
            <a:off x="9694227" y="5547205"/>
            <a:ext cx="678916" cy="723900"/>
          </a:xfrm>
          <a:prstGeom prst="ellipse">
            <a:avLst/>
          </a:prstGeom>
          <a:solidFill>
            <a:srgbClr val="00B2E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Calibri" panose="020F0502020204030204"/>
                <a:ea typeface="+mn-ea"/>
                <a:cs typeface="+mn-cs"/>
              </a:rPr>
              <a:t>Data</a:t>
            </a:r>
          </a:p>
        </p:txBody>
      </p:sp>
      <p:pic>
        <p:nvPicPr>
          <p:cNvPr id="23" name="Picture 22">
            <a:extLst>
              <a:ext uri="{FF2B5EF4-FFF2-40B4-BE49-F238E27FC236}">
                <a16:creationId xmlns:a16="http://schemas.microsoft.com/office/drawing/2014/main" id="{52DA172E-E7CE-1442-B430-4CCAF33A58B2}"/>
              </a:ext>
            </a:extLst>
          </p:cNvPr>
          <p:cNvPicPr>
            <a:picLocks noChangeAspect="1"/>
          </p:cNvPicPr>
          <p:nvPr/>
        </p:nvPicPr>
        <p:blipFill>
          <a:blip r:embed="rId3" cstate="print">
            <a:duotone>
              <a:srgbClr val="00B2EF">
                <a:shade val="45000"/>
                <a:satMod val="135000"/>
              </a:srgbClr>
              <a:prstClr val="white"/>
            </a:duotone>
            <a:extLst>
              <a:ext uri="{28A0092B-C50C-407E-A947-70E740481C1C}">
                <a14:useLocalDpi xmlns:a14="http://schemas.microsoft.com/office/drawing/2010/main" val="0"/>
              </a:ext>
            </a:extLst>
          </a:blip>
          <a:stretch>
            <a:fillRect/>
          </a:stretch>
        </p:blipFill>
        <p:spPr>
          <a:xfrm>
            <a:off x="9907558" y="5899490"/>
            <a:ext cx="252254" cy="304212"/>
          </a:xfrm>
          <a:prstGeom prst="rect">
            <a:avLst/>
          </a:prstGeom>
        </p:spPr>
      </p:pic>
      <p:sp>
        <p:nvSpPr>
          <p:cNvPr id="24" name="Rounded Rectangle 23">
            <a:extLst>
              <a:ext uri="{FF2B5EF4-FFF2-40B4-BE49-F238E27FC236}">
                <a16:creationId xmlns:a16="http://schemas.microsoft.com/office/drawing/2014/main" id="{0DABCE6C-02C5-A644-80DF-7BC21A0CC5A6}"/>
              </a:ext>
            </a:extLst>
          </p:cNvPr>
          <p:cNvSpPr/>
          <p:nvPr/>
        </p:nvSpPr>
        <p:spPr bwMode="auto">
          <a:xfrm>
            <a:off x="9588581" y="6309206"/>
            <a:ext cx="899773" cy="220617"/>
          </a:xfrm>
          <a:prstGeom prst="roundRect">
            <a:avLst/>
          </a:prstGeom>
          <a:solidFill>
            <a:srgbClr val="000000">
              <a:lumMod val="65000"/>
              <a:lumOff val="3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Calibri" panose="020F0502020204030204"/>
                <a:ea typeface="+mn-ea"/>
                <a:cs typeface="+mn-cs"/>
              </a:rPr>
              <a:t>Predictive</a:t>
            </a:r>
          </a:p>
        </p:txBody>
      </p:sp>
      <p:sp>
        <p:nvSpPr>
          <p:cNvPr id="25" name="Rounded Rectangle 24">
            <a:extLst>
              <a:ext uri="{FF2B5EF4-FFF2-40B4-BE49-F238E27FC236}">
                <a16:creationId xmlns:a16="http://schemas.microsoft.com/office/drawing/2014/main" id="{8BAC7E6A-FBED-514B-8234-77D5E39207E7}"/>
              </a:ext>
            </a:extLst>
          </p:cNvPr>
          <p:cNvSpPr/>
          <p:nvPr/>
        </p:nvSpPr>
        <p:spPr bwMode="auto">
          <a:xfrm>
            <a:off x="8690141" y="5783789"/>
            <a:ext cx="899773" cy="220617"/>
          </a:xfrm>
          <a:prstGeom prst="roundRect">
            <a:avLst/>
          </a:prstGeom>
          <a:solidFill>
            <a:srgbClr val="000000">
              <a:lumMod val="65000"/>
              <a:lumOff val="3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Calibri" panose="020F0502020204030204"/>
                <a:ea typeface="+mn-ea"/>
                <a:cs typeface="+mn-cs"/>
              </a:rPr>
              <a:t>Prescriptive</a:t>
            </a:r>
          </a:p>
        </p:txBody>
      </p:sp>
      <p:sp>
        <p:nvSpPr>
          <p:cNvPr id="26" name="Rounded Rectangle 25">
            <a:extLst>
              <a:ext uri="{FF2B5EF4-FFF2-40B4-BE49-F238E27FC236}">
                <a16:creationId xmlns:a16="http://schemas.microsoft.com/office/drawing/2014/main" id="{0E5A1A59-20B9-3041-BD70-DB6A23DED8DB}"/>
              </a:ext>
            </a:extLst>
          </p:cNvPr>
          <p:cNvSpPr/>
          <p:nvPr/>
        </p:nvSpPr>
        <p:spPr bwMode="auto">
          <a:xfrm>
            <a:off x="10488353" y="5775806"/>
            <a:ext cx="899773" cy="220617"/>
          </a:xfrm>
          <a:prstGeom prst="roundRect">
            <a:avLst/>
          </a:prstGeom>
          <a:solidFill>
            <a:srgbClr val="000000">
              <a:lumMod val="65000"/>
              <a:lumOff val="3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Calibri" panose="020F0502020204030204"/>
                <a:ea typeface="+mn-ea"/>
                <a:cs typeface="+mn-cs"/>
              </a:rPr>
              <a:t>Inquisitive</a:t>
            </a:r>
          </a:p>
        </p:txBody>
      </p:sp>
      <p:sp>
        <p:nvSpPr>
          <p:cNvPr id="27" name="Rounded Rectangle 26">
            <a:extLst>
              <a:ext uri="{FF2B5EF4-FFF2-40B4-BE49-F238E27FC236}">
                <a16:creationId xmlns:a16="http://schemas.microsoft.com/office/drawing/2014/main" id="{DD72AE54-3726-C044-9E9B-8FFF29A0935B}"/>
              </a:ext>
            </a:extLst>
          </p:cNvPr>
          <p:cNvSpPr/>
          <p:nvPr/>
        </p:nvSpPr>
        <p:spPr bwMode="auto">
          <a:xfrm>
            <a:off x="9588581" y="5238522"/>
            <a:ext cx="899773" cy="220617"/>
          </a:xfrm>
          <a:prstGeom prst="roundRect">
            <a:avLst/>
          </a:prstGeom>
          <a:solidFill>
            <a:srgbClr val="000000">
              <a:lumMod val="65000"/>
              <a:lumOff val="3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uLnTx/>
                <a:uFillTx/>
                <a:latin typeface="Calibri" panose="020F0502020204030204"/>
                <a:ea typeface="+mn-ea"/>
                <a:cs typeface="+mn-cs"/>
              </a:rPr>
              <a:t>Descriptive</a:t>
            </a:r>
          </a:p>
        </p:txBody>
      </p:sp>
      <p:sp>
        <p:nvSpPr>
          <p:cNvPr id="28" name="Right Arrow 27">
            <a:extLst>
              <a:ext uri="{FF2B5EF4-FFF2-40B4-BE49-F238E27FC236}">
                <a16:creationId xmlns:a16="http://schemas.microsoft.com/office/drawing/2014/main" id="{104F929F-281B-FA43-A710-6259A277E08A}"/>
              </a:ext>
            </a:extLst>
          </p:cNvPr>
          <p:cNvSpPr/>
          <p:nvPr/>
        </p:nvSpPr>
        <p:spPr bwMode="auto">
          <a:xfrm rot="5400000">
            <a:off x="11125224" y="4507901"/>
            <a:ext cx="507721" cy="390538"/>
          </a:xfrm>
          <a:prstGeom prst="rightArrow">
            <a:avLst/>
          </a:prstGeom>
          <a:solidFill>
            <a:srgbClr val="FFA1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29" name="Rectangular Callout 28">
            <a:extLst>
              <a:ext uri="{FF2B5EF4-FFF2-40B4-BE49-F238E27FC236}">
                <a16:creationId xmlns:a16="http://schemas.microsoft.com/office/drawing/2014/main" id="{F39E5605-805A-E64C-AA0C-40BF596E9048}"/>
              </a:ext>
            </a:extLst>
          </p:cNvPr>
          <p:cNvSpPr/>
          <p:nvPr/>
        </p:nvSpPr>
        <p:spPr bwMode="auto">
          <a:xfrm>
            <a:off x="10570311" y="5166206"/>
            <a:ext cx="1134202" cy="476625"/>
          </a:xfrm>
          <a:prstGeom prst="wedgeRectCallout">
            <a:avLst>
              <a:gd name="adj1" fmla="val -63308"/>
              <a:gd name="adj2" fmla="val -4921"/>
            </a:avLst>
          </a:prstGeom>
          <a:solidFill>
            <a:srgbClr val="FFD7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lumMod val="65000"/>
                    <a:lumOff val="35000"/>
                  </a:srgbClr>
                </a:solidFill>
                <a:effectLst/>
                <a:uLnTx/>
                <a:uFillTx/>
                <a:latin typeface="Calibri" panose="020F0502020204030204"/>
                <a:ea typeface="+mn-ea"/>
                <a:cs typeface="+mn-cs"/>
              </a:rPr>
              <a:t>What is this quarters  contribution margin?</a:t>
            </a:r>
          </a:p>
        </p:txBody>
      </p:sp>
      <p:sp>
        <p:nvSpPr>
          <p:cNvPr id="30" name="Rectangular Callout 29">
            <a:extLst>
              <a:ext uri="{FF2B5EF4-FFF2-40B4-BE49-F238E27FC236}">
                <a16:creationId xmlns:a16="http://schemas.microsoft.com/office/drawing/2014/main" id="{350937B4-A6C7-8247-8FF6-06B7C32C83D2}"/>
              </a:ext>
            </a:extLst>
          </p:cNvPr>
          <p:cNvSpPr/>
          <p:nvPr/>
        </p:nvSpPr>
        <p:spPr bwMode="auto">
          <a:xfrm>
            <a:off x="10570311" y="6156806"/>
            <a:ext cx="1134202" cy="476625"/>
          </a:xfrm>
          <a:prstGeom prst="wedgeRectCallout">
            <a:avLst>
              <a:gd name="adj1" fmla="val -25374"/>
              <a:gd name="adj2" fmla="val -76211"/>
            </a:avLst>
          </a:prstGeom>
          <a:solidFill>
            <a:srgbClr val="FFD7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lumMod val="65000"/>
                    <a:lumOff val="35000"/>
                  </a:srgbClr>
                </a:solidFill>
                <a:effectLst/>
                <a:uLnTx/>
                <a:uFillTx/>
                <a:latin typeface="Calibri" panose="020F0502020204030204"/>
                <a:ea typeface="+mn-ea"/>
                <a:cs typeface="+mn-cs"/>
              </a:rPr>
              <a:t>Why has this quarters  sales gone down?</a:t>
            </a:r>
          </a:p>
        </p:txBody>
      </p:sp>
      <p:sp>
        <p:nvSpPr>
          <p:cNvPr id="31" name="Rectangular Callout 30">
            <a:extLst>
              <a:ext uri="{FF2B5EF4-FFF2-40B4-BE49-F238E27FC236}">
                <a16:creationId xmlns:a16="http://schemas.microsoft.com/office/drawing/2014/main" id="{9AE7DF52-3573-B740-B993-72D92AD27465}"/>
              </a:ext>
            </a:extLst>
          </p:cNvPr>
          <p:cNvSpPr/>
          <p:nvPr/>
        </p:nvSpPr>
        <p:spPr bwMode="auto">
          <a:xfrm>
            <a:off x="8370277" y="5166206"/>
            <a:ext cx="1134202" cy="476625"/>
          </a:xfrm>
          <a:prstGeom prst="wedgeRectCallout">
            <a:avLst>
              <a:gd name="adj1" fmla="val 26158"/>
              <a:gd name="adj2" fmla="val 75124"/>
            </a:avLst>
          </a:prstGeom>
          <a:solidFill>
            <a:srgbClr val="FFD7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lumMod val="65000"/>
                    <a:lumOff val="35000"/>
                  </a:srgbClr>
                </a:solidFill>
                <a:effectLst/>
                <a:uLnTx/>
                <a:uFillTx/>
                <a:latin typeface="Calibri" panose="020F0502020204030204"/>
                <a:ea typeface="+mn-ea"/>
                <a:cs typeface="+mn-cs"/>
              </a:rPr>
              <a:t>What action to be taken for profits to increase?</a:t>
            </a:r>
          </a:p>
        </p:txBody>
      </p:sp>
      <p:sp>
        <p:nvSpPr>
          <p:cNvPr id="32" name="Rectangular Callout 31">
            <a:extLst>
              <a:ext uri="{FF2B5EF4-FFF2-40B4-BE49-F238E27FC236}">
                <a16:creationId xmlns:a16="http://schemas.microsoft.com/office/drawing/2014/main" id="{EFAB138F-9C3C-B645-9DBB-9E8523147741}"/>
              </a:ext>
            </a:extLst>
          </p:cNvPr>
          <p:cNvSpPr/>
          <p:nvPr/>
        </p:nvSpPr>
        <p:spPr bwMode="auto">
          <a:xfrm>
            <a:off x="8370277" y="6156806"/>
            <a:ext cx="1134202" cy="476625"/>
          </a:xfrm>
          <a:prstGeom prst="wedgeRectCallout">
            <a:avLst>
              <a:gd name="adj1" fmla="val 64808"/>
              <a:gd name="adj2" fmla="val 2583"/>
            </a:avLst>
          </a:prstGeom>
          <a:solidFill>
            <a:srgbClr val="FFD7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0000">
                    <a:lumMod val="65000"/>
                    <a:lumOff val="35000"/>
                  </a:srgbClr>
                </a:solidFill>
                <a:effectLst/>
                <a:uLnTx/>
                <a:uFillTx/>
                <a:latin typeface="Calibri" panose="020F0502020204030204"/>
                <a:ea typeface="+mn-ea"/>
                <a:cs typeface="+mn-cs"/>
              </a:rPr>
              <a:t>What will be our sales volume in the next quarter?</a:t>
            </a:r>
          </a:p>
        </p:txBody>
      </p:sp>
      <p:pic>
        <p:nvPicPr>
          <p:cNvPr id="33" name="Picture 3">
            <a:extLst>
              <a:ext uri="{FF2B5EF4-FFF2-40B4-BE49-F238E27FC236}">
                <a16:creationId xmlns:a16="http://schemas.microsoft.com/office/drawing/2014/main" id="{11583CD8-D228-C14F-B53C-B1334E2E88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354" y="5159992"/>
            <a:ext cx="1929210" cy="1240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33">
            <a:extLst>
              <a:ext uri="{FF2B5EF4-FFF2-40B4-BE49-F238E27FC236}">
                <a16:creationId xmlns:a16="http://schemas.microsoft.com/office/drawing/2014/main" id="{1894A004-5BBB-FC4B-A9CA-EF46370781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0599" y="4698122"/>
            <a:ext cx="435772" cy="472086"/>
          </a:xfrm>
          <a:prstGeom prst="rect">
            <a:avLst/>
          </a:prstGeom>
        </p:spPr>
      </p:pic>
      <p:pic>
        <p:nvPicPr>
          <p:cNvPr id="35" name="Picture 34">
            <a:extLst>
              <a:ext uri="{FF2B5EF4-FFF2-40B4-BE49-F238E27FC236}">
                <a16:creationId xmlns:a16="http://schemas.microsoft.com/office/drawing/2014/main" id="{D61F9D71-2651-0243-BB7B-329EEB5436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196" y="3249533"/>
            <a:ext cx="1499227" cy="1422874"/>
          </a:xfrm>
          <a:prstGeom prst="rect">
            <a:avLst/>
          </a:prstGeom>
        </p:spPr>
      </p:pic>
    </p:spTree>
    <p:extLst>
      <p:ext uri="{BB962C8B-B14F-4D97-AF65-F5344CB8AC3E}">
        <p14:creationId xmlns:p14="http://schemas.microsoft.com/office/powerpoint/2010/main" val="3622784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003C4A-A98E-2C40-BBE4-3CC212653821}"/>
              </a:ext>
            </a:extLst>
          </p:cNvPr>
          <p:cNvPicPr>
            <a:picLocks noChangeAspect="1"/>
          </p:cNvPicPr>
          <p:nvPr/>
        </p:nvPicPr>
        <p:blipFill>
          <a:blip r:embed="rId2"/>
          <a:stretch>
            <a:fillRect/>
          </a:stretch>
        </p:blipFill>
        <p:spPr>
          <a:xfrm>
            <a:off x="-1" y="766065"/>
            <a:ext cx="6639951" cy="5818882"/>
          </a:xfrm>
          <a:prstGeom prst="rect">
            <a:avLst/>
          </a:prstGeom>
        </p:spPr>
      </p:pic>
      <p:sp>
        <p:nvSpPr>
          <p:cNvPr id="5" name="TextBox 4">
            <a:extLst>
              <a:ext uri="{FF2B5EF4-FFF2-40B4-BE49-F238E27FC236}">
                <a16:creationId xmlns:a16="http://schemas.microsoft.com/office/drawing/2014/main" id="{B78F0321-9B66-6849-BA26-59AD3A80833E}"/>
              </a:ext>
            </a:extLst>
          </p:cNvPr>
          <p:cNvSpPr txBox="1"/>
          <p:nvPr/>
        </p:nvSpPr>
        <p:spPr>
          <a:xfrm>
            <a:off x="42862" y="42864"/>
            <a:ext cx="11872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charset="0"/>
                <a:ea typeface="Verdana" charset="0"/>
                <a:cs typeface="Verdana" charset="0"/>
              </a:rPr>
              <a:t>Data Science – Skillsets</a:t>
            </a:r>
          </a:p>
        </p:txBody>
      </p:sp>
      <p:sp>
        <p:nvSpPr>
          <p:cNvPr id="9" name="Rectangle 8">
            <a:extLst>
              <a:ext uri="{FF2B5EF4-FFF2-40B4-BE49-F238E27FC236}">
                <a16:creationId xmlns:a16="http://schemas.microsoft.com/office/drawing/2014/main" id="{1DB964EB-9E30-954C-9A85-AE20F64066C0}"/>
              </a:ext>
            </a:extLst>
          </p:cNvPr>
          <p:cNvSpPr/>
          <p:nvPr/>
        </p:nvSpPr>
        <p:spPr>
          <a:xfrm>
            <a:off x="7608936" y="766065"/>
            <a:ext cx="2897284" cy="1538883"/>
          </a:xfrm>
          <a:prstGeom prst="rect">
            <a:avLst/>
          </a:prstGeom>
          <a:solidFill>
            <a:schemeClr val="accent6">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“The shortage of data scientists is becoming a serious constraint in some sectors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 D.J. </a:t>
            </a:r>
            <a:r>
              <a:rPr kumimoji="0" lang="en-US" sz="1600" b="0" i="1" u="none" strike="noStrike" kern="1200" cap="none" spc="0" normalizeH="0" baseline="0" noProof="0" dirty="0" err="1">
                <a:ln>
                  <a:noFill/>
                </a:ln>
                <a:solidFill>
                  <a:prstClr val="black"/>
                </a:solidFill>
                <a:effectLst/>
                <a:uLnTx/>
                <a:uFillTx/>
                <a:latin typeface="Verdana" charset="0"/>
                <a:ea typeface="Verdana" charset="0"/>
                <a:cs typeface="Verdana" charset="0"/>
              </a:rPr>
              <a:t>Patil</a:t>
            </a: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 </a:t>
            </a:r>
            <a:r>
              <a:rPr kumimoji="0" lang="en-US" sz="1400" b="0" i="1" u="none" strike="noStrike" kern="1200" cap="none" spc="0" normalizeH="0" baseline="0" noProof="0" dirty="0">
                <a:ln>
                  <a:noFill/>
                </a:ln>
                <a:solidFill>
                  <a:prstClr val="black"/>
                </a:solidFill>
                <a:effectLst/>
                <a:uLnTx/>
                <a:uFillTx/>
                <a:latin typeface="Verdana" charset="0"/>
                <a:ea typeface="Verdana" charset="0"/>
                <a:cs typeface="Verdana" charset="0"/>
              </a:rPr>
              <a:t>HBR – 2012 October issue</a:t>
            </a:r>
            <a:endPar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endParaRPr>
          </a:p>
        </p:txBody>
      </p:sp>
      <p:sp>
        <p:nvSpPr>
          <p:cNvPr id="10" name="Rectangle 9">
            <a:extLst>
              <a:ext uri="{FF2B5EF4-FFF2-40B4-BE49-F238E27FC236}">
                <a16:creationId xmlns:a16="http://schemas.microsoft.com/office/drawing/2014/main" id="{D34F53C3-DD79-504E-B2DE-D374AD5017B0}"/>
              </a:ext>
            </a:extLst>
          </p:cNvPr>
          <p:cNvSpPr/>
          <p:nvPr/>
        </p:nvSpPr>
        <p:spPr>
          <a:xfrm>
            <a:off x="7608936" y="2887943"/>
            <a:ext cx="2897284" cy="1569660"/>
          </a:xfrm>
          <a:prstGeom prst="rect">
            <a:avLst/>
          </a:prstGeom>
          <a:solidFill>
            <a:schemeClr val="accent6">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a:t>
            </a:r>
            <a:r>
              <a:rPr kumimoji="0" lang="en-IN" sz="1600" b="0" i="1" u="none" strike="noStrike" kern="1200" cap="none" spc="0" normalizeH="0" baseline="0" noProof="0" dirty="0">
                <a:ln>
                  <a:noFill/>
                </a:ln>
                <a:solidFill>
                  <a:prstClr val="black"/>
                </a:solidFill>
                <a:effectLst/>
                <a:uLnTx/>
                <a:uFillTx/>
                <a:latin typeface="Verdana" charset="0"/>
                <a:ea typeface="Verdana" charset="0"/>
                <a:cs typeface="Verdana" charset="0"/>
              </a:rPr>
              <a:t>59% of all Data Science and Analytics (DSA) job demand is in Finance and Insurance, Professional Services, and IT.</a:t>
            </a: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 </a:t>
            </a:r>
            <a:r>
              <a:rPr kumimoji="0" lang="en-US" sz="1600" b="0" i="1" u="none" strike="noStrike" kern="1200" cap="none" spc="0" normalizeH="0" baseline="0" noProof="0" dirty="0" err="1">
                <a:ln>
                  <a:noFill/>
                </a:ln>
                <a:solidFill>
                  <a:prstClr val="black"/>
                </a:solidFill>
                <a:effectLst/>
                <a:uLnTx/>
                <a:uFillTx/>
                <a:latin typeface="Verdana" charset="0"/>
                <a:ea typeface="Verdana" charset="0"/>
                <a:cs typeface="Verdana" charset="0"/>
              </a:rPr>
              <a:t>forbes.com</a:t>
            </a:r>
            <a:r>
              <a:rPr kumimoji="0" lang="en-US" sz="1400" b="0" i="1" u="none" strike="noStrike" kern="1200" cap="none" spc="0" normalizeH="0" baseline="0" noProof="0" dirty="0">
                <a:ln>
                  <a:noFill/>
                </a:ln>
                <a:solidFill>
                  <a:prstClr val="black"/>
                </a:solidFill>
                <a:effectLst/>
                <a:uLnTx/>
                <a:uFillTx/>
                <a:latin typeface="Verdana" charset="0"/>
                <a:ea typeface="Verdana" charset="0"/>
                <a:cs typeface="Verdana" charset="0"/>
              </a:rPr>
              <a:t> – 2017 May</a:t>
            </a:r>
            <a:endPar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endParaRPr>
          </a:p>
        </p:txBody>
      </p:sp>
      <p:sp>
        <p:nvSpPr>
          <p:cNvPr id="11" name="Rectangle 10">
            <a:extLst>
              <a:ext uri="{FF2B5EF4-FFF2-40B4-BE49-F238E27FC236}">
                <a16:creationId xmlns:a16="http://schemas.microsoft.com/office/drawing/2014/main" id="{A6053D8C-CB43-8B42-9C09-EC79E0D233E2}"/>
              </a:ext>
            </a:extLst>
          </p:cNvPr>
          <p:cNvSpPr/>
          <p:nvPr/>
        </p:nvSpPr>
        <p:spPr>
          <a:xfrm>
            <a:off x="7608936" y="4883211"/>
            <a:ext cx="2897284" cy="1077218"/>
          </a:xfrm>
          <a:prstGeom prst="rect">
            <a:avLst/>
          </a:prstGeom>
          <a:solidFill>
            <a:schemeClr val="accent6">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a:t>
            </a:r>
            <a:r>
              <a:rPr kumimoji="0" lang="en-IN" sz="1600" b="0" i="1" u="none" strike="noStrike" kern="1200" cap="none" spc="0" normalizeH="0" baseline="0" noProof="0" dirty="0">
                <a:ln>
                  <a:noFill/>
                </a:ln>
                <a:solidFill>
                  <a:prstClr val="black"/>
                </a:solidFill>
                <a:effectLst/>
                <a:uLnTx/>
                <a:uFillTx/>
                <a:latin typeface="Verdana" charset="0"/>
                <a:ea typeface="Verdana" charset="0"/>
                <a:cs typeface="Verdana" charset="0"/>
              </a:rPr>
              <a:t>IBM Predicts Demand For Data Scientists Will Soar 28% By 2020.</a:t>
            </a: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rPr>
              <a:t>- </a:t>
            </a:r>
            <a:r>
              <a:rPr kumimoji="0" lang="en-US" sz="1600" b="0" i="1" u="none" strike="noStrike" kern="1200" cap="none" spc="0" normalizeH="0" baseline="0" noProof="0" dirty="0" err="1">
                <a:ln>
                  <a:noFill/>
                </a:ln>
                <a:solidFill>
                  <a:prstClr val="black"/>
                </a:solidFill>
                <a:effectLst/>
                <a:uLnTx/>
                <a:uFillTx/>
                <a:latin typeface="Verdana" charset="0"/>
                <a:ea typeface="Verdana" charset="0"/>
                <a:cs typeface="Verdana" charset="0"/>
              </a:rPr>
              <a:t>forbes.com</a:t>
            </a:r>
            <a:r>
              <a:rPr kumimoji="0" lang="en-US" sz="1400" b="0" i="1" u="none" strike="noStrike" kern="1200" cap="none" spc="0" normalizeH="0" baseline="0" noProof="0" dirty="0">
                <a:ln>
                  <a:noFill/>
                </a:ln>
                <a:solidFill>
                  <a:prstClr val="black"/>
                </a:solidFill>
                <a:effectLst/>
                <a:uLnTx/>
                <a:uFillTx/>
                <a:latin typeface="Verdana" charset="0"/>
                <a:ea typeface="Verdana" charset="0"/>
                <a:cs typeface="Verdana" charset="0"/>
              </a:rPr>
              <a:t> – 2017 May</a:t>
            </a:r>
            <a:endParaRPr kumimoji="0" lang="en-US" sz="1600" b="0" i="1" u="none" strike="noStrike" kern="1200" cap="none" spc="0" normalizeH="0" baseline="0" noProof="0" dirty="0">
              <a:ln>
                <a:noFill/>
              </a:ln>
              <a:solidFill>
                <a:prstClr val="black"/>
              </a:solidFill>
              <a:effectLst/>
              <a:uLnTx/>
              <a:uFillTx/>
              <a:latin typeface="Verdana" charset="0"/>
              <a:ea typeface="Verdana" charset="0"/>
              <a:cs typeface="Verdana" charset="0"/>
            </a:endParaRPr>
          </a:p>
        </p:txBody>
      </p:sp>
    </p:spTree>
    <p:extLst>
      <p:ext uri="{BB962C8B-B14F-4D97-AF65-F5344CB8AC3E}">
        <p14:creationId xmlns:p14="http://schemas.microsoft.com/office/powerpoint/2010/main" val="308566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5B60DC-A9DD-5641-8962-E98134F61FC2}"/>
              </a:ext>
            </a:extLst>
          </p:cNvPr>
          <p:cNvSpPr txBox="1"/>
          <p:nvPr/>
        </p:nvSpPr>
        <p:spPr>
          <a:xfrm>
            <a:off x="42862" y="42864"/>
            <a:ext cx="11872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charset="0"/>
                <a:ea typeface="Verdana" charset="0"/>
                <a:cs typeface="Verdana" charset="0"/>
              </a:rPr>
              <a:t>Lack of Right Skills &amp; Lack of Thought Process </a:t>
            </a:r>
          </a:p>
        </p:txBody>
      </p:sp>
      <p:sp>
        <p:nvSpPr>
          <p:cNvPr id="8" name="Rectangle 7">
            <a:extLst>
              <a:ext uri="{FF2B5EF4-FFF2-40B4-BE49-F238E27FC236}">
                <a16:creationId xmlns:a16="http://schemas.microsoft.com/office/drawing/2014/main" id="{14703B91-70FA-444F-B1F5-A65BC9E587FB}"/>
              </a:ext>
            </a:extLst>
          </p:cNvPr>
          <p:cNvSpPr/>
          <p:nvPr/>
        </p:nvSpPr>
        <p:spPr>
          <a:xfrm>
            <a:off x="318291" y="2658561"/>
            <a:ext cx="2981328" cy="10429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Yet another programmer ?</a:t>
            </a:r>
          </a:p>
        </p:txBody>
      </p:sp>
      <p:pic>
        <p:nvPicPr>
          <p:cNvPr id="11" name="Picture 10">
            <a:extLst>
              <a:ext uri="{FF2B5EF4-FFF2-40B4-BE49-F238E27FC236}">
                <a16:creationId xmlns:a16="http://schemas.microsoft.com/office/drawing/2014/main" id="{F7E0A300-8E20-1D4B-A4C9-3AD2A1E71D2D}"/>
              </a:ext>
            </a:extLst>
          </p:cNvPr>
          <p:cNvPicPr>
            <a:picLocks noChangeAspect="1"/>
          </p:cNvPicPr>
          <p:nvPr/>
        </p:nvPicPr>
        <p:blipFill>
          <a:blip r:embed="rId2"/>
          <a:stretch>
            <a:fillRect/>
          </a:stretch>
        </p:blipFill>
        <p:spPr>
          <a:xfrm>
            <a:off x="1160462" y="1193799"/>
            <a:ext cx="1296987" cy="1296987"/>
          </a:xfrm>
          <a:prstGeom prst="rect">
            <a:avLst/>
          </a:prstGeom>
        </p:spPr>
      </p:pic>
      <p:sp>
        <p:nvSpPr>
          <p:cNvPr id="12" name="Rectangle 11">
            <a:extLst>
              <a:ext uri="{FF2B5EF4-FFF2-40B4-BE49-F238E27FC236}">
                <a16:creationId xmlns:a16="http://schemas.microsoft.com/office/drawing/2014/main" id="{6A576834-AFE7-3D4A-9EAA-CCDC0B626714}"/>
              </a:ext>
            </a:extLst>
          </p:cNvPr>
          <p:cNvSpPr/>
          <p:nvPr/>
        </p:nvSpPr>
        <p:spPr>
          <a:xfrm>
            <a:off x="4599778" y="2658561"/>
            <a:ext cx="2981328" cy="10429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Yet another Statistician ?</a:t>
            </a:r>
          </a:p>
        </p:txBody>
      </p:sp>
      <p:pic>
        <p:nvPicPr>
          <p:cNvPr id="13" name="Picture 12">
            <a:extLst>
              <a:ext uri="{FF2B5EF4-FFF2-40B4-BE49-F238E27FC236}">
                <a16:creationId xmlns:a16="http://schemas.microsoft.com/office/drawing/2014/main" id="{6C1F8E8B-5BB7-F646-8C12-444C71DA4CA2}"/>
              </a:ext>
            </a:extLst>
          </p:cNvPr>
          <p:cNvPicPr>
            <a:picLocks noChangeAspect="1"/>
          </p:cNvPicPr>
          <p:nvPr/>
        </p:nvPicPr>
        <p:blipFill>
          <a:blip r:embed="rId2"/>
          <a:stretch>
            <a:fillRect/>
          </a:stretch>
        </p:blipFill>
        <p:spPr>
          <a:xfrm>
            <a:off x="5441949" y="1193799"/>
            <a:ext cx="1296987" cy="1296987"/>
          </a:xfrm>
          <a:prstGeom prst="rect">
            <a:avLst/>
          </a:prstGeom>
        </p:spPr>
      </p:pic>
      <p:sp>
        <p:nvSpPr>
          <p:cNvPr id="14" name="Rectangle 13">
            <a:extLst>
              <a:ext uri="{FF2B5EF4-FFF2-40B4-BE49-F238E27FC236}">
                <a16:creationId xmlns:a16="http://schemas.microsoft.com/office/drawing/2014/main" id="{1601D8AC-54E6-5C46-BB83-D0ACD6D69835}"/>
              </a:ext>
            </a:extLst>
          </p:cNvPr>
          <p:cNvSpPr/>
          <p:nvPr/>
        </p:nvSpPr>
        <p:spPr>
          <a:xfrm>
            <a:off x="8581227" y="2658561"/>
            <a:ext cx="3163097" cy="10429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Yet another Business SME ?</a:t>
            </a:r>
          </a:p>
        </p:txBody>
      </p:sp>
      <p:pic>
        <p:nvPicPr>
          <p:cNvPr id="16" name="Picture 15">
            <a:extLst>
              <a:ext uri="{FF2B5EF4-FFF2-40B4-BE49-F238E27FC236}">
                <a16:creationId xmlns:a16="http://schemas.microsoft.com/office/drawing/2014/main" id="{8FB6D562-4BEE-0349-A6F8-246EBA61EDC1}"/>
              </a:ext>
            </a:extLst>
          </p:cNvPr>
          <p:cNvPicPr>
            <a:picLocks noChangeAspect="1"/>
          </p:cNvPicPr>
          <p:nvPr/>
        </p:nvPicPr>
        <p:blipFill>
          <a:blip r:embed="rId3"/>
          <a:stretch>
            <a:fillRect/>
          </a:stretch>
        </p:blipFill>
        <p:spPr>
          <a:xfrm>
            <a:off x="9422092" y="1191186"/>
            <a:ext cx="1299600" cy="1299600"/>
          </a:xfrm>
          <a:prstGeom prst="rect">
            <a:avLst/>
          </a:prstGeom>
        </p:spPr>
      </p:pic>
      <p:grpSp>
        <p:nvGrpSpPr>
          <p:cNvPr id="20" name="Group 19">
            <a:extLst>
              <a:ext uri="{FF2B5EF4-FFF2-40B4-BE49-F238E27FC236}">
                <a16:creationId xmlns:a16="http://schemas.microsoft.com/office/drawing/2014/main" id="{8A549EE5-EBFC-AA49-9DF0-C482B410C4D5}"/>
              </a:ext>
            </a:extLst>
          </p:cNvPr>
          <p:cNvGrpSpPr/>
          <p:nvPr/>
        </p:nvGrpSpPr>
        <p:grpSpPr>
          <a:xfrm>
            <a:off x="261139" y="4287630"/>
            <a:ext cx="11873710" cy="1978820"/>
            <a:chOff x="318291" y="4287630"/>
            <a:chExt cx="11873710" cy="1978820"/>
          </a:xfrm>
        </p:grpSpPr>
        <p:sp>
          <p:nvSpPr>
            <p:cNvPr id="17" name="TextBox 16">
              <a:extLst>
                <a:ext uri="{FF2B5EF4-FFF2-40B4-BE49-F238E27FC236}">
                  <a16:creationId xmlns:a16="http://schemas.microsoft.com/office/drawing/2014/main" id="{08C05BEE-0F5E-024F-9AE2-36D59789A02B}"/>
                </a:ext>
              </a:extLst>
            </p:cNvPr>
            <p:cNvSpPr txBox="1"/>
            <p:nvPr/>
          </p:nvSpPr>
          <p:spPr>
            <a:xfrm>
              <a:off x="318291" y="4529138"/>
              <a:ext cx="441087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Answer is </a:t>
              </a: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NO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8ED4C9E5-3A64-CC43-BD6F-426BDCB7519F}"/>
                </a:ext>
              </a:extLst>
            </p:cNvPr>
            <p:cNvPicPr>
              <a:picLocks noChangeAspect="1"/>
            </p:cNvPicPr>
            <p:nvPr/>
          </p:nvPicPr>
          <p:blipFill>
            <a:blip r:embed="rId4"/>
            <a:stretch>
              <a:fillRect/>
            </a:stretch>
          </p:blipFill>
          <p:spPr>
            <a:xfrm>
              <a:off x="4599778" y="4287630"/>
              <a:ext cx="1978820" cy="1978820"/>
            </a:xfrm>
            <a:prstGeom prst="rect">
              <a:avLst/>
            </a:prstGeom>
          </p:spPr>
        </p:pic>
        <p:sp>
          <p:nvSpPr>
            <p:cNvPr id="19" name="TextBox 18">
              <a:extLst>
                <a:ext uri="{FF2B5EF4-FFF2-40B4-BE49-F238E27FC236}">
                  <a16:creationId xmlns:a16="http://schemas.microsoft.com/office/drawing/2014/main" id="{246A5800-2634-824C-8FBE-37F8D95FA29B}"/>
                </a:ext>
              </a:extLst>
            </p:cNvPr>
            <p:cNvSpPr txBox="1"/>
            <p:nvPr/>
          </p:nvSpPr>
          <p:spPr>
            <a:xfrm>
              <a:off x="6796088" y="4459081"/>
              <a:ext cx="53959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 need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Sherlock Holmes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Solve </a:t>
              </a:r>
              <a:r>
                <a:rPr kumimoji="0" lang="en-US" sz="4400" b="1" i="0" u="none" strike="noStrike" kern="1200" cap="none" spc="0" normalizeH="0" baseline="0" noProof="0" dirty="0">
                  <a:ln>
                    <a:noFill/>
                  </a:ln>
                  <a:solidFill>
                    <a:prstClr val="black"/>
                  </a:solidFill>
                  <a:effectLst/>
                  <a:uLnTx/>
                  <a:uFillTx/>
                  <a:latin typeface="Calibri" panose="020F0502020204030204"/>
                  <a:ea typeface="+mn-ea"/>
                  <a:cs typeface="+mn-cs"/>
                </a:rPr>
                <a:t>Business Problems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0346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D8A442-DB50-A24D-A108-023906498087}"/>
              </a:ext>
            </a:extLst>
          </p:cNvPr>
          <p:cNvSpPr/>
          <p:nvPr/>
        </p:nvSpPr>
        <p:spPr>
          <a:xfrm>
            <a:off x="196950" y="1041009"/>
            <a:ext cx="3657930" cy="396708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Basic Math for Machine Learning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Statistics &amp; Probability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Statistical Programming Language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 or Python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 Algorithms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Linear Regression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Logistic Regression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Decision Trees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Random Forests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KMeans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Clustering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Hierarchical Clustering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Association Rule Mining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Intro to Data Visualization / Storytelling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Tableau ( Public version)</a:t>
            </a:r>
          </a:p>
        </p:txBody>
      </p:sp>
      <p:sp>
        <p:nvSpPr>
          <p:cNvPr id="5" name="Rectangle 4">
            <a:extLst>
              <a:ext uri="{FF2B5EF4-FFF2-40B4-BE49-F238E27FC236}">
                <a16:creationId xmlns:a16="http://schemas.microsoft.com/office/drawing/2014/main" id="{80C33BF0-66FF-A842-9FD1-16B3A796FDC3}"/>
              </a:ext>
            </a:extLst>
          </p:cNvPr>
          <p:cNvSpPr/>
          <p:nvPr/>
        </p:nvSpPr>
        <p:spPr>
          <a:xfrm>
            <a:off x="4147625" y="1041009"/>
            <a:ext cx="3657932" cy="396708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Natural Language Processing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Text Preprocessing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Concept of Bag of Words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WordNet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Statistical Programming Language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 or Python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Machine Learning Algorithms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Naïve Bayes Classifier</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Support Vector Machines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Topic Modeling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Tfidf</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Models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Use Cases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Twitter Sentiment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Document Classification</a:t>
            </a:r>
          </a:p>
        </p:txBody>
      </p:sp>
      <p:sp>
        <p:nvSpPr>
          <p:cNvPr id="6" name="Rectangle 5">
            <a:extLst>
              <a:ext uri="{FF2B5EF4-FFF2-40B4-BE49-F238E27FC236}">
                <a16:creationId xmlns:a16="http://schemas.microsoft.com/office/drawing/2014/main" id="{C3C7BD91-EECC-A748-A212-610E2E81B407}"/>
              </a:ext>
            </a:extLst>
          </p:cNvPr>
          <p:cNvSpPr/>
          <p:nvPr/>
        </p:nvSpPr>
        <p:spPr>
          <a:xfrm>
            <a:off x="8098302" y="1041009"/>
            <a:ext cx="3657932" cy="3967089"/>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Deep Neural Networks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Math needed for Deep Learning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Vectors &amp; Matrices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Deep Learning Techniques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Convolutional Networks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Recurrent Neural Networks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LSTM , GRU</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Statistical Programming Language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Python Frameworks -TensorFlow ,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Keras</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Use Cases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DL in text mining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DL in image classification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Stock Prediction</a:t>
            </a:r>
          </a:p>
        </p:txBody>
      </p:sp>
      <p:sp>
        <p:nvSpPr>
          <p:cNvPr id="7" name="TextBox 6">
            <a:extLst>
              <a:ext uri="{FF2B5EF4-FFF2-40B4-BE49-F238E27FC236}">
                <a16:creationId xmlns:a16="http://schemas.microsoft.com/office/drawing/2014/main" id="{BF54CAD9-2803-C649-8569-BCEC3A826044}"/>
              </a:ext>
            </a:extLst>
          </p:cNvPr>
          <p:cNvSpPr txBox="1"/>
          <p:nvPr/>
        </p:nvSpPr>
        <p:spPr>
          <a:xfrm>
            <a:off x="42862" y="42864"/>
            <a:ext cx="118729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Verdana" charset="0"/>
                <a:ea typeface="Verdana" charset="0"/>
                <a:cs typeface="Verdana" charset="0"/>
              </a:rPr>
              <a:t>Course Modules</a:t>
            </a:r>
          </a:p>
        </p:txBody>
      </p:sp>
      <p:sp>
        <p:nvSpPr>
          <p:cNvPr id="12" name="Rectangle 11">
            <a:extLst>
              <a:ext uri="{FF2B5EF4-FFF2-40B4-BE49-F238E27FC236}">
                <a16:creationId xmlns:a16="http://schemas.microsoft.com/office/drawing/2014/main" id="{B1308E0A-7611-AC49-9068-57C9884B8959}"/>
              </a:ext>
            </a:extLst>
          </p:cNvPr>
          <p:cNvSpPr/>
          <p:nvPr/>
        </p:nvSpPr>
        <p:spPr>
          <a:xfrm>
            <a:off x="182882" y="562703"/>
            <a:ext cx="3672000" cy="450167"/>
          </a:xfrm>
          <a:prstGeom prst="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Science - 101</a:t>
            </a:r>
          </a:p>
        </p:txBody>
      </p:sp>
      <p:sp>
        <p:nvSpPr>
          <p:cNvPr id="13" name="Rectangle 12">
            <a:extLst>
              <a:ext uri="{FF2B5EF4-FFF2-40B4-BE49-F238E27FC236}">
                <a16:creationId xmlns:a16="http://schemas.microsoft.com/office/drawing/2014/main" id="{97274A4A-25E8-0547-9FB4-60F2397FAA38}"/>
              </a:ext>
            </a:extLst>
          </p:cNvPr>
          <p:cNvSpPr/>
          <p:nvPr/>
        </p:nvSpPr>
        <p:spPr>
          <a:xfrm>
            <a:off x="4133557" y="562704"/>
            <a:ext cx="3672000" cy="450167"/>
          </a:xfrm>
          <a:prstGeom prst="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Science - 102</a:t>
            </a:r>
          </a:p>
        </p:txBody>
      </p:sp>
      <p:sp>
        <p:nvSpPr>
          <p:cNvPr id="14" name="Rectangle 13">
            <a:extLst>
              <a:ext uri="{FF2B5EF4-FFF2-40B4-BE49-F238E27FC236}">
                <a16:creationId xmlns:a16="http://schemas.microsoft.com/office/drawing/2014/main" id="{FCB6DEF3-72BC-104B-9BA7-751734E6537C}"/>
              </a:ext>
            </a:extLst>
          </p:cNvPr>
          <p:cNvSpPr/>
          <p:nvPr/>
        </p:nvSpPr>
        <p:spPr>
          <a:xfrm>
            <a:off x="8084234" y="574865"/>
            <a:ext cx="3672000" cy="450167"/>
          </a:xfrm>
          <a:prstGeom prst="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 Science - 103</a:t>
            </a:r>
          </a:p>
        </p:txBody>
      </p:sp>
      <p:sp>
        <p:nvSpPr>
          <p:cNvPr id="15" name="TextBox 14">
            <a:extLst>
              <a:ext uri="{FF2B5EF4-FFF2-40B4-BE49-F238E27FC236}">
                <a16:creationId xmlns:a16="http://schemas.microsoft.com/office/drawing/2014/main" id="{8880029E-0FB3-A64D-A7EB-A7C672D9550D}"/>
              </a:ext>
            </a:extLst>
          </p:cNvPr>
          <p:cNvSpPr txBox="1"/>
          <p:nvPr/>
        </p:nvSpPr>
        <p:spPr>
          <a:xfrm>
            <a:off x="2574723" y="5066474"/>
            <a:ext cx="1322363" cy="461665"/>
          </a:xfrm>
          <a:prstGeom prst="rect">
            <a:avLst/>
          </a:prstGeom>
          <a:solidFill>
            <a:schemeClr val="accent5">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8 Days</a:t>
            </a:r>
          </a:p>
        </p:txBody>
      </p:sp>
      <p:sp>
        <p:nvSpPr>
          <p:cNvPr id="16" name="TextBox 15">
            <a:extLst>
              <a:ext uri="{FF2B5EF4-FFF2-40B4-BE49-F238E27FC236}">
                <a16:creationId xmlns:a16="http://schemas.microsoft.com/office/drawing/2014/main" id="{4EE45BEB-21EB-C44B-BBDD-B1E8DC4F0441}"/>
              </a:ext>
            </a:extLst>
          </p:cNvPr>
          <p:cNvSpPr txBox="1"/>
          <p:nvPr/>
        </p:nvSpPr>
        <p:spPr>
          <a:xfrm>
            <a:off x="6483194" y="5066475"/>
            <a:ext cx="1322363" cy="461665"/>
          </a:xfrm>
          <a:prstGeom prst="rect">
            <a:avLst/>
          </a:prstGeom>
          <a:solidFill>
            <a:schemeClr val="accent5">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4 Days</a:t>
            </a:r>
          </a:p>
        </p:txBody>
      </p:sp>
      <p:sp>
        <p:nvSpPr>
          <p:cNvPr id="17" name="TextBox 16">
            <a:extLst>
              <a:ext uri="{FF2B5EF4-FFF2-40B4-BE49-F238E27FC236}">
                <a16:creationId xmlns:a16="http://schemas.microsoft.com/office/drawing/2014/main" id="{6A65DE1C-1774-714D-B169-AD853C8DEDC1}"/>
              </a:ext>
            </a:extLst>
          </p:cNvPr>
          <p:cNvSpPr txBox="1"/>
          <p:nvPr/>
        </p:nvSpPr>
        <p:spPr>
          <a:xfrm>
            <a:off x="10476075" y="5087588"/>
            <a:ext cx="1322363" cy="461665"/>
          </a:xfrm>
          <a:prstGeom prst="rect">
            <a:avLst/>
          </a:prstGeom>
          <a:solidFill>
            <a:schemeClr val="accent5">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6 Days</a:t>
            </a:r>
          </a:p>
        </p:txBody>
      </p:sp>
      <p:sp>
        <p:nvSpPr>
          <p:cNvPr id="18" name="TextBox 17">
            <a:extLst>
              <a:ext uri="{FF2B5EF4-FFF2-40B4-BE49-F238E27FC236}">
                <a16:creationId xmlns:a16="http://schemas.microsoft.com/office/drawing/2014/main" id="{B2BB635A-0AF6-D44E-BDAB-F2E59A0BAF38}"/>
              </a:ext>
            </a:extLst>
          </p:cNvPr>
          <p:cNvSpPr txBox="1"/>
          <p:nvPr/>
        </p:nvSpPr>
        <p:spPr>
          <a:xfrm>
            <a:off x="225086" y="5087574"/>
            <a:ext cx="2110152" cy="461665"/>
          </a:xfrm>
          <a:prstGeom prst="rect">
            <a:avLst/>
          </a:prstGeom>
          <a:solidFill>
            <a:schemeClr val="accent5">
              <a:lumMod val="7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Duration</a:t>
            </a:r>
          </a:p>
        </p:txBody>
      </p:sp>
      <p:sp>
        <p:nvSpPr>
          <p:cNvPr id="19" name="TextBox 18">
            <a:extLst>
              <a:ext uri="{FF2B5EF4-FFF2-40B4-BE49-F238E27FC236}">
                <a16:creationId xmlns:a16="http://schemas.microsoft.com/office/drawing/2014/main" id="{5C36E614-E053-974A-BEAB-7A677FD52752}"/>
              </a:ext>
            </a:extLst>
          </p:cNvPr>
          <p:cNvSpPr txBox="1"/>
          <p:nvPr/>
        </p:nvSpPr>
        <p:spPr>
          <a:xfrm>
            <a:off x="2574723" y="5686443"/>
            <a:ext cx="1322363" cy="400110"/>
          </a:xfrm>
          <a:prstGeom prst="rect">
            <a:avLst/>
          </a:prstGeom>
          <a:solidFill>
            <a:schemeClr val="tx1">
              <a:lumMod val="65000"/>
              <a:lumOff val="3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50 hours</a:t>
            </a:r>
            <a:r>
              <a:rPr kumimoji="0" lang="en-US" sz="1600" b="0" i="0" u="none" strike="noStrike" kern="1200" cap="none" spc="0" normalizeH="0" baseline="30000" noProof="0" dirty="0">
                <a:ln>
                  <a:noFill/>
                </a:ln>
                <a:solidFill>
                  <a:srgbClr val="FF0000"/>
                </a:solidFill>
                <a:effectLst/>
                <a:uLnTx/>
                <a:uFillTx/>
                <a:latin typeface="Calibri" panose="020F0502020204030204"/>
                <a:ea typeface="+mn-ea"/>
                <a:cs typeface="+mn-cs"/>
              </a:rPr>
              <a:t>**</a:t>
            </a:r>
            <a:endParaRPr kumimoji="0" lang="en-US" sz="2000" b="0" i="0" u="none" strike="noStrike" kern="1200" cap="none" spc="0" normalizeH="0" baseline="30000" noProof="0" dirty="0">
              <a:ln>
                <a:noFill/>
              </a:ln>
              <a:solidFill>
                <a:srgbClr val="FF0000"/>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B80E1FA-74CC-0A45-9899-D9FEA0B774B2}"/>
              </a:ext>
            </a:extLst>
          </p:cNvPr>
          <p:cNvSpPr txBox="1"/>
          <p:nvPr/>
        </p:nvSpPr>
        <p:spPr>
          <a:xfrm>
            <a:off x="182882" y="5705189"/>
            <a:ext cx="2152356" cy="400110"/>
          </a:xfrm>
          <a:prstGeom prst="rect">
            <a:avLst/>
          </a:prstGeom>
          <a:solidFill>
            <a:schemeClr val="tx1">
              <a:lumMod val="65000"/>
              <a:lumOff val="3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Theory Sessions</a:t>
            </a:r>
          </a:p>
        </p:txBody>
      </p:sp>
      <p:sp>
        <p:nvSpPr>
          <p:cNvPr id="21" name="TextBox 20">
            <a:extLst>
              <a:ext uri="{FF2B5EF4-FFF2-40B4-BE49-F238E27FC236}">
                <a16:creationId xmlns:a16="http://schemas.microsoft.com/office/drawing/2014/main" id="{4EDA5079-92C4-8544-9EAD-D63920F6A752}"/>
              </a:ext>
            </a:extLst>
          </p:cNvPr>
          <p:cNvSpPr txBox="1"/>
          <p:nvPr/>
        </p:nvSpPr>
        <p:spPr>
          <a:xfrm>
            <a:off x="2582739" y="6223857"/>
            <a:ext cx="1322363" cy="400110"/>
          </a:xfrm>
          <a:prstGeom prst="rect">
            <a:avLst/>
          </a:prstGeom>
          <a:solidFill>
            <a:schemeClr val="tx1">
              <a:lumMod val="65000"/>
              <a:lumOff val="3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50 hours</a:t>
            </a:r>
          </a:p>
        </p:txBody>
      </p:sp>
      <p:sp>
        <p:nvSpPr>
          <p:cNvPr id="22" name="TextBox 21">
            <a:extLst>
              <a:ext uri="{FF2B5EF4-FFF2-40B4-BE49-F238E27FC236}">
                <a16:creationId xmlns:a16="http://schemas.microsoft.com/office/drawing/2014/main" id="{0947CD56-DC7B-674A-92C2-365115F021EF}"/>
              </a:ext>
            </a:extLst>
          </p:cNvPr>
          <p:cNvSpPr txBox="1"/>
          <p:nvPr/>
        </p:nvSpPr>
        <p:spPr>
          <a:xfrm>
            <a:off x="190898" y="6242603"/>
            <a:ext cx="2152356" cy="400110"/>
          </a:xfrm>
          <a:prstGeom prst="rect">
            <a:avLst/>
          </a:prstGeom>
          <a:solidFill>
            <a:schemeClr val="tx1">
              <a:lumMod val="65000"/>
              <a:lumOff val="3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Hands On</a:t>
            </a:r>
          </a:p>
        </p:txBody>
      </p:sp>
      <p:sp>
        <p:nvSpPr>
          <p:cNvPr id="2" name="Plus 1">
            <a:extLst>
              <a:ext uri="{FF2B5EF4-FFF2-40B4-BE49-F238E27FC236}">
                <a16:creationId xmlns:a16="http://schemas.microsoft.com/office/drawing/2014/main" id="{2943FB3B-B6BF-414F-BB5A-CEE83C818800}"/>
              </a:ext>
            </a:extLst>
          </p:cNvPr>
          <p:cNvSpPr/>
          <p:nvPr/>
        </p:nvSpPr>
        <p:spPr>
          <a:xfrm>
            <a:off x="3910263" y="5743710"/>
            <a:ext cx="974558" cy="69911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02EF9B0B-C84B-7443-AAE7-2C9EF220648C}"/>
              </a:ext>
            </a:extLst>
          </p:cNvPr>
          <p:cNvSpPr txBox="1"/>
          <p:nvPr/>
        </p:nvSpPr>
        <p:spPr>
          <a:xfrm>
            <a:off x="4847085" y="5691962"/>
            <a:ext cx="2841094" cy="1015662"/>
          </a:xfrm>
          <a:prstGeom prst="rect">
            <a:avLst/>
          </a:prstGeom>
          <a:solidFill>
            <a:schemeClr val="tx1">
              <a:lumMod val="65000"/>
              <a:lumOff val="35000"/>
            </a:schemeClr>
          </a:solidFill>
        </p:spPr>
        <p:txBody>
          <a:bodyPr wrap="square" lIns="90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Build Social Profile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Create profile on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Kaggle.com</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Create </a:t>
            </a: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Github</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account</a:t>
            </a:r>
          </a:p>
        </p:txBody>
      </p:sp>
      <p:sp>
        <p:nvSpPr>
          <p:cNvPr id="24" name="TextBox 23">
            <a:extLst>
              <a:ext uri="{FF2B5EF4-FFF2-40B4-BE49-F238E27FC236}">
                <a16:creationId xmlns:a16="http://schemas.microsoft.com/office/drawing/2014/main" id="{1B97D2FB-2FEC-5A45-A322-6A0D61ED8E4F}"/>
              </a:ext>
            </a:extLst>
          </p:cNvPr>
          <p:cNvSpPr txBox="1"/>
          <p:nvPr/>
        </p:nvSpPr>
        <p:spPr>
          <a:xfrm>
            <a:off x="8747355" y="5691961"/>
            <a:ext cx="2841094" cy="1015663"/>
          </a:xfrm>
          <a:prstGeom prst="rect">
            <a:avLst/>
          </a:prstGeom>
          <a:solidFill>
            <a:schemeClr val="tx1">
              <a:lumMod val="65000"/>
              <a:lumOff val="3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Dell EMC</a:t>
            </a:r>
            <a:r>
              <a:rPr kumimoji="0" lang="en-US" sz="1800" b="0" i="0" u="none" strike="noStrike" kern="1200" cap="none" spc="0" normalizeH="0" baseline="30000" noProof="0" dirty="0">
                <a:ln>
                  <a:noFill/>
                </a:ln>
                <a:solidFill>
                  <a:prstClr val="white"/>
                </a:solidFill>
                <a:effectLst/>
                <a:uLnTx/>
                <a:uFillTx/>
                <a:latin typeface="Calibri" panose="020F0502020204030204"/>
                <a:ea typeface="+mn-ea"/>
                <a:cs typeface="+mn-cs"/>
              </a:rPr>
              <a:t>2</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Certification</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Need DS 101 + DS 102 + 150 hours of self preparation.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Exam fees ~ $220</a:t>
            </a:r>
          </a:p>
        </p:txBody>
      </p:sp>
      <p:sp>
        <p:nvSpPr>
          <p:cNvPr id="25" name="Plus 24">
            <a:extLst>
              <a:ext uri="{FF2B5EF4-FFF2-40B4-BE49-F238E27FC236}">
                <a16:creationId xmlns:a16="http://schemas.microsoft.com/office/drawing/2014/main" id="{C45CA472-C195-8146-BE3E-F1746E52D1CD}"/>
              </a:ext>
            </a:extLst>
          </p:cNvPr>
          <p:cNvSpPr/>
          <p:nvPr/>
        </p:nvSpPr>
        <p:spPr>
          <a:xfrm>
            <a:off x="7693211" y="5850235"/>
            <a:ext cx="974558" cy="699113"/>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3DC9872-AD01-1645-B144-ED278584BF42}"/>
              </a:ext>
            </a:extLst>
          </p:cNvPr>
          <p:cNvSpPr txBox="1"/>
          <p:nvPr/>
        </p:nvSpPr>
        <p:spPr>
          <a:xfrm>
            <a:off x="190897" y="6628601"/>
            <a:ext cx="239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0000"/>
                </a:solidFill>
                <a:effectLst/>
                <a:uLnTx/>
                <a:uFillTx/>
                <a:latin typeface="Calibri" panose="020F0502020204030204"/>
                <a:ea typeface="+mn-ea"/>
                <a:cs typeface="+mn-cs"/>
              </a:rPr>
              <a:t>** for DS101 + DS102</a:t>
            </a:r>
          </a:p>
        </p:txBody>
      </p:sp>
      <p:sp>
        <p:nvSpPr>
          <p:cNvPr id="9" name="Oval 8">
            <a:extLst>
              <a:ext uri="{FF2B5EF4-FFF2-40B4-BE49-F238E27FC236}">
                <a16:creationId xmlns:a16="http://schemas.microsoft.com/office/drawing/2014/main" id="{BE8584BA-1A7F-2D44-B583-1A2181D9C9F4}"/>
              </a:ext>
            </a:extLst>
          </p:cNvPr>
          <p:cNvSpPr/>
          <p:nvPr/>
        </p:nvSpPr>
        <p:spPr>
          <a:xfrm>
            <a:off x="3227368" y="1171174"/>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1.5</a:t>
            </a:r>
          </a:p>
        </p:txBody>
      </p:sp>
      <p:sp>
        <p:nvSpPr>
          <p:cNvPr id="26" name="Oval 25">
            <a:extLst>
              <a:ext uri="{FF2B5EF4-FFF2-40B4-BE49-F238E27FC236}">
                <a16:creationId xmlns:a16="http://schemas.microsoft.com/office/drawing/2014/main" id="{A20D2D48-0A86-844D-8926-051777556F99}"/>
              </a:ext>
            </a:extLst>
          </p:cNvPr>
          <p:cNvSpPr/>
          <p:nvPr/>
        </p:nvSpPr>
        <p:spPr>
          <a:xfrm>
            <a:off x="3227368" y="1866625"/>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1.5</a:t>
            </a:r>
          </a:p>
        </p:txBody>
      </p:sp>
      <p:sp>
        <p:nvSpPr>
          <p:cNvPr id="27" name="Oval 26">
            <a:extLst>
              <a:ext uri="{FF2B5EF4-FFF2-40B4-BE49-F238E27FC236}">
                <a16:creationId xmlns:a16="http://schemas.microsoft.com/office/drawing/2014/main" id="{CA5B24C4-5E85-B145-A751-6F3552E0D1E0}"/>
              </a:ext>
            </a:extLst>
          </p:cNvPr>
          <p:cNvSpPr/>
          <p:nvPr/>
        </p:nvSpPr>
        <p:spPr>
          <a:xfrm>
            <a:off x="3227368" y="2913809"/>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28" name="Oval 27">
            <a:extLst>
              <a:ext uri="{FF2B5EF4-FFF2-40B4-BE49-F238E27FC236}">
                <a16:creationId xmlns:a16="http://schemas.microsoft.com/office/drawing/2014/main" id="{FA6BF406-80C1-714A-AD2C-4FD81FB4CF81}"/>
              </a:ext>
            </a:extLst>
          </p:cNvPr>
          <p:cNvSpPr/>
          <p:nvPr/>
        </p:nvSpPr>
        <p:spPr>
          <a:xfrm>
            <a:off x="3227368" y="4465033"/>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29" name="Oval 28">
            <a:extLst>
              <a:ext uri="{FF2B5EF4-FFF2-40B4-BE49-F238E27FC236}">
                <a16:creationId xmlns:a16="http://schemas.microsoft.com/office/drawing/2014/main" id="{D58B8ABD-A0CA-7144-9ABA-81763569E62D}"/>
              </a:ext>
            </a:extLst>
          </p:cNvPr>
          <p:cNvSpPr/>
          <p:nvPr/>
        </p:nvSpPr>
        <p:spPr>
          <a:xfrm>
            <a:off x="7184130" y="1199395"/>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31" name="Oval 30">
            <a:extLst>
              <a:ext uri="{FF2B5EF4-FFF2-40B4-BE49-F238E27FC236}">
                <a16:creationId xmlns:a16="http://schemas.microsoft.com/office/drawing/2014/main" id="{642C4333-9D6B-D84C-A7CD-4B40336EF2F3}"/>
              </a:ext>
            </a:extLst>
          </p:cNvPr>
          <p:cNvSpPr/>
          <p:nvPr/>
        </p:nvSpPr>
        <p:spPr>
          <a:xfrm>
            <a:off x="7184130" y="2942030"/>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32" name="Oval 31">
            <a:extLst>
              <a:ext uri="{FF2B5EF4-FFF2-40B4-BE49-F238E27FC236}">
                <a16:creationId xmlns:a16="http://schemas.microsoft.com/office/drawing/2014/main" id="{38A587F2-B2CD-E14D-9FAF-C5A9EA8E98D1}"/>
              </a:ext>
            </a:extLst>
          </p:cNvPr>
          <p:cNvSpPr/>
          <p:nvPr/>
        </p:nvSpPr>
        <p:spPr>
          <a:xfrm>
            <a:off x="7184130" y="4493254"/>
            <a:ext cx="526569" cy="4431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Tree>
    <p:extLst>
      <p:ext uri="{BB962C8B-B14F-4D97-AF65-F5344CB8AC3E}">
        <p14:creationId xmlns:p14="http://schemas.microsoft.com/office/powerpoint/2010/main" val="361447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426164" y="1115958"/>
            <a:ext cx="8239524" cy="237849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285750" indent="-285750" eaLnBrk="0" fontAlgn="base" hangingPunct="0">
              <a:spcBef>
                <a:spcPct val="0"/>
              </a:spcBef>
              <a:spcAft>
                <a:spcPct val="0"/>
              </a:spcAft>
              <a:buFont typeface="Wingdings" panose="05000000000000000000" pitchFamily="2" charset="2"/>
              <a:buChar char="ü"/>
            </a:pPr>
            <a:endParaRPr lang="en-US" sz="1600" dirty="0">
              <a:solidFill>
                <a:prstClr val="black"/>
              </a:solidFill>
              <a:latin typeface="Calibri"/>
            </a:endParaRPr>
          </a:p>
          <a:p>
            <a:pPr marL="285750" indent="-285750" eaLnBrk="0" hangingPunct="0">
              <a:buFont typeface="Wingdings" panose="05000000000000000000" pitchFamily="2" charset="2"/>
              <a:buChar char="ü"/>
            </a:pPr>
            <a:r>
              <a:rPr lang="en-US" sz="1600" dirty="0">
                <a:solidFill>
                  <a:prstClr val="black"/>
                </a:solidFill>
                <a:latin typeface="Calibri"/>
              </a:rPr>
              <a:t>Involves using advanced technology and algorithms to aggregate, filter and analyze  multiple information sources</a:t>
            </a:r>
          </a:p>
          <a:p>
            <a:pPr eaLnBrk="0" fontAlgn="base" hangingPunct="0">
              <a:spcBef>
                <a:spcPct val="0"/>
              </a:spcBef>
              <a:spcAft>
                <a:spcPct val="0"/>
              </a:spcAft>
            </a:pPr>
            <a:endParaRPr lang="en-US" sz="1600" dirty="0">
              <a:solidFill>
                <a:prstClr val="black"/>
              </a:solidFill>
              <a:latin typeface="Calibri"/>
            </a:endParaRPr>
          </a:p>
          <a:p>
            <a:pPr marL="285750" indent="-285750" eaLnBrk="0" fontAlgn="base" hangingPunct="0">
              <a:spcBef>
                <a:spcPct val="0"/>
              </a:spcBef>
              <a:spcAft>
                <a:spcPct val="0"/>
              </a:spcAft>
              <a:buFont typeface="Wingdings" panose="05000000000000000000" pitchFamily="2" charset="2"/>
              <a:buChar char="ü"/>
            </a:pPr>
            <a:r>
              <a:rPr lang="en-US" sz="1600" dirty="0">
                <a:solidFill>
                  <a:prstClr val="black"/>
                </a:solidFill>
                <a:latin typeface="Calibri"/>
              </a:rPr>
              <a:t>Includes data mining techniques such as Predictive and Descriptive analytics</a:t>
            </a:r>
          </a:p>
          <a:p>
            <a:pPr marL="285750" indent="-285750" eaLnBrk="0" fontAlgn="base" hangingPunct="0">
              <a:spcBef>
                <a:spcPct val="0"/>
              </a:spcBef>
              <a:spcAft>
                <a:spcPct val="0"/>
              </a:spcAft>
              <a:buFont typeface="Wingdings" panose="05000000000000000000" pitchFamily="2" charset="2"/>
              <a:buChar char="ü"/>
            </a:pPr>
            <a:endParaRPr lang="en-US" sz="1600" dirty="0">
              <a:solidFill>
                <a:prstClr val="black"/>
              </a:solidFill>
              <a:latin typeface="Calibri"/>
            </a:endParaRPr>
          </a:p>
          <a:p>
            <a:pPr marL="285750" indent="-285750" eaLnBrk="0" hangingPunct="0">
              <a:buFont typeface="Wingdings" panose="05000000000000000000" pitchFamily="2" charset="2"/>
              <a:buChar char="ü"/>
            </a:pPr>
            <a:r>
              <a:rPr lang="en-US" sz="1600" dirty="0">
                <a:solidFill>
                  <a:prstClr val="black"/>
                </a:solidFill>
                <a:latin typeface="Calibri"/>
              </a:rPr>
              <a:t>Leverages on the wealth of data collected, to enable and supplement decisions making in various business scenarios </a:t>
            </a:r>
          </a:p>
        </p:txBody>
      </p:sp>
      <p:sp>
        <p:nvSpPr>
          <p:cNvPr id="32" name="Title 1"/>
          <p:cNvSpPr txBox="1">
            <a:spLocks/>
          </p:cNvSpPr>
          <p:nvPr/>
        </p:nvSpPr>
        <p:spPr bwMode="black">
          <a:xfrm>
            <a:off x="426165" y="257066"/>
            <a:ext cx="8059615" cy="381000"/>
          </a:xfrm>
          <a:prstGeom prst="rect">
            <a:avLst/>
          </a:prstGeom>
          <a:extLst/>
        </p:spPr>
        <p:txBody>
          <a:bodyPr/>
          <a:lstStyle>
            <a:defPPr>
              <a:defRPr lang="en-US"/>
            </a:defPPr>
            <a:lvl1pPr eaLnBrk="0" hangingPunct="0">
              <a:lnSpc>
                <a:spcPct val="95000"/>
              </a:lnSpc>
              <a:defRPr sz="2400" b="1">
                <a:latin typeface="+mj-lt"/>
                <a:ea typeface="+mj-ea"/>
                <a:cs typeface="+mj-cs"/>
              </a:defRPr>
            </a:lvl1pPr>
            <a:lvl2pPr eaLnBrk="0" hangingPunct="0">
              <a:lnSpc>
                <a:spcPct val="95000"/>
              </a:lnSpc>
              <a:defRPr>
                <a:solidFill>
                  <a:schemeClr val="bg2"/>
                </a:solidFill>
                <a:latin typeface="Arial" charset="0"/>
              </a:defRPr>
            </a:lvl2pPr>
            <a:lvl3pPr eaLnBrk="0" hangingPunct="0">
              <a:lnSpc>
                <a:spcPct val="95000"/>
              </a:lnSpc>
              <a:defRPr>
                <a:solidFill>
                  <a:schemeClr val="bg2"/>
                </a:solidFill>
                <a:latin typeface="Arial" charset="0"/>
              </a:defRPr>
            </a:lvl3pPr>
            <a:lvl4pPr eaLnBrk="0" hangingPunct="0">
              <a:lnSpc>
                <a:spcPct val="95000"/>
              </a:lnSpc>
              <a:defRPr>
                <a:solidFill>
                  <a:schemeClr val="bg2"/>
                </a:solidFill>
                <a:latin typeface="Arial" charset="0"/>
              </a:defRPr>
            </a:lvl4pPr>
            <a:lvl5pPr eaLnBrk="0" hangingPunct="0">
              <a:lnSpc>
                <a:spcPct val="95000"/>
              </a:lnSpc>
              <a:defRPr>
                <a:solidFill>
                  <a:schemeClr val="bg2"/>
                </a:solidFill>
                <a:latin typeface="Arial" charset="0"/>
              </a:defRPr>
            </a:lvl5pPr>
            <a:lvl6pPr marL="457200" fontAlgn="base">
              <a:lnSpc>
                <a:spcPct val="95000"/>
              </a:lnSpc>
              <a:spcBef>
                <a:spcPct val="0"/>
              </a:spcBef>
              <a:spcAft>
                <a:spcPct val="0"/>
              </a:spcAft>
              <a:defRPr sz="2800">
                <a:solidFill>
                  <a:schemeClr val="bg2"/>
                </a:solidFill>
                <a:latin typeface="Arial" charset="0"/>
              </a:defRPr>
            </a:lvl6pPr>
            <a:lvl7pPr marL="914400" fontAlgn="base">
              <a:lnSpc>
                <a:spcPct val="95000"/>
              </a:lnSpc>
              <a:spcBef>
                <a:spcPct val="0"/>
              </a:spcBef>
              <a:spcAft>
                <a:spcPct val="0"/>
              </a:spcAft>
              <a:defRPr sz="2800">
                <a:solidFill>
                  <a:schemeClr val="bg2"/>
                </a:solidFill>
                <a:latin typeface="Arial" charset="0"/>
              </a:defRPr>
            </a:lvl7pPr>
            <a:lvl8pPr marL="1371600" fontAlgn="base">
              <a:lnSpc>
                <a:spcPct val="95000"/>
              </a:lnSpc>
              <a:spcBef>
                <a:spcPct val="0"/>
              </a:spcBef>
              <a:spcAft>
                <a:spcPct val="0"/>
              </a:spcAft>
              <a:defRPr sz="2800">
                <a:solidFill>
                  <a:schemeClr val="bg2"/>
                </a:solidFill>
                <a:latin typeface="Arial" charset="0"/>
              </a:defRPr>
            </a:lvl8pPr>
            <a:lvl9pPr marL="1828800" fontAlgn="base">
              <a:lnSpc>
                <a:spcPct val="95000"/>
              </a:lnSpc>
              <a:spcBef>
                <a:spcPct val="0"/>
              </a:spcBef>
              <a:spcAft>
                <a:spcPct val="0"/>
              </a:spcAft>
              <a:defRPr sz="2800">
                <a:solidFill>
                  <a:schemeClr val="bg2"/>
                </a:solidFill>
                <a:latin typeface="Arial" charset="0"/>
              </a:defRPr>
            </a:lvl9pPr>
          </a:lstStyle>
          <a:p>
            <a:r>
              <a:rPr lang="en-US" dirty="0">
                <a:solidFill>
                  <a:prstClr val="black"/>
                </a:solidFill>
                <a:latin typeface="Calibri"/>
              </a:rPr>
              <a:t>Analytics Overview</a:t>
            </a:r>
          </a:p>
        </p:txBody>
      </p:sp>
      <p:sp>
        <p:nvSpPr>
          <p:cNvPr id="2" name="Rectangle 1"/>
          <p:cNvSpPr/>
          <p:nvPr/>
        </p:nvSpPr>
        <p:spPr bwMode="auto">
          <a:xfrm>
            <a:off x="627731" y="887307"/>
            <a:ext cx="5283855" cy="478301"/>
          </a:xfrm>
          <a:prstGeom prst="rect">
            <a:avLst/>
          </a:prstGeom>
          <a:solidFill>
            <a:schemeClr val="accent3"/>
          </a:solid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solidFill>
                  <a:prstClr val="white"/>
                </a:solidFill>
                <a:latin typeface="Calibri"/>
              </a:rPr>
              <a:t>WHAT IS BUSINESS ANALYTICS?</a:t>
            </a:r>
          </a:p>
        </p:txBody>
      </p:sp>
      <p:sp>
        <p:nvSpPr>
          <p:cNvPr id="7" name="Rounded Rectangle 6"/>
          <p:cNvSpPr/>
          <p:nvPr/>
        </p:nvSpPr>
        <p:spPr bwMode="auto">
          <a:xfrm>
            <a:off x="451360" y="4025206"/>
            <a:ext cx="8239524" cy="2378490"/>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marL="285750" indent="-285750" eaLnBrk="0" fontAlgn="base" hangingPunct="0">
              <a:spcBef>
                <a:spcPct val="0"/>
              </a:spcBef>
              <a:spcAft>
                <a:spcPct val="0"/>
              </a:spcAft>
              <a:buFont typeface="Wingdings" panose="05000000000000000000" pitchFamily="2" charset="2"/>
              <a:buChar char="ü"/>
            </a:pPr>
            <a:endParaRPr lang="en-US" sz="1600" dirty="0">
              <a:solidFill>
                <a:prstClr val="black"/>
              </a:solidFill>
              <a:latin typeface="Calibri"/>
            </a:endParaRPr>
          </a:p>
          <a:p>
            <a:pPr marL="285750" indent="-285750" eaLnBrk="0" fontAlgn="base" hangingPunct="0">
              <a:spcBef>
                <a:spcPct val="0"/>
              </a:spcBef>
              <a:spcAft>
                <a:spcPct val="0"/>
              </a:spcAft>
              <a:buFont typeface="Wingdings" panose="05000000000000000000" pitchFamily="2" charset="2"/>
              <a:buChar char="ü"/>
            </a:pPr>
            <a:r>
              <a:rPr lang="en-US" sz="1600" dirty="0">
                <a:solidFill>
                  <a:prstClr val="black"/>
                </a:solidFill>
                <a:latin typeface="Calibri"/>
              </a:rPr>
              <a:t>To capitalize the data scattered across organization and external data sources to achieve breakthrough in business performance</a:t>
            </a:r>
          </a:p>
          <a:p>
            <a:pPr marL="285750" indent="-285750" eaLnBrk="0" fontAlgn="base" hangingPunct="0">
              <a:spcBef>
                <a:spcPct val="0"/>
              </a:spcBef>
              <a:spcAft>
                <a:spcPct val="0"/>
              </a:spcAft>
              <a:buFont typeface="Wingdings" panose="05000000000000000000" pitchFamily="2" charset="2"/>
              <a:buChar char="ü"/>
            </a:pPr>
            <a:endParaRPr lang="en-US" sz="1600" dirty="0">
              <a:solidFill>
                <a:prstClr val="black"/>
              </a:solidFill>
              <a:latin typeface="Calibri"/>
            </a:endParaRPr>
          </a:p>
          <a:p>
            <a:pPr marL="285750" indent="-285750" eaLnBrk="0" fontAlgn="base" hangingPunct="0">
              <a:spcBef>
                <a:spcPct val="0"/>
              </a:spcBef>
              <a:spcAft>
                <a:spcPct val="0"/>
              </a:spcAft>
              <a:buFont typeface="Wingdings" panose="05000000000000000000" pitchFamily="2" charset="2"/>
              <a:buChar char="ü"/>
            </a:pPr>
            <a:r>
              <a:rPr lang="en-US" sz="1600" dirty="0">
                <a:solidFill>
                  <a:prstClr val="black"/>
                </a:solidFill>
                <a:latin typeface="Calibri"/>
              </a:rPr>
              <a:t>To use data to discover hidden patterns which can aid in redesigning the business models in conjunction with changing market scenarios</a:t>
            </a:r>
          </a:p>
          <a:p>
            <a:pPr marL="285750" indent="-285750" eaLnBrk="0" fontAlgn="base" hangingPunct="0">
              <a:spcBef>
                <a:spcPct val="0"/>
              </a:spcBef>
              <a:spcAft>
                <a:spcPct val="0"/>
              </a:spcAft>
              <a:buFont typeface="Wingdings" panose="05000000000000000000" pitchFamily="2" charset="2"/>
              <a:buChar char="ü"/>
            </a:pPr>
            <a:endParaRPr lang="en-US" sz="1600" dirty="0">
              <a:solidFill>
                <a:prstClr val="black"/>
              </a:solidFill>
              <a:latin typeface="Calibri"/>
            </a:endParaRPr>
          </a:p>
          <a:p>
            <a:pPr marL="285750" indent="-285750" eaLnBrk="0" hangingPunct="0">
              <a:buFont typeface="Wingdings" panose="05000000000000000000" pitchFamily="2" charset="2"/>
              <a:buChar char="ü"/>
            </a:pPr>
            <a:r>
              <a:rPr lang="en-US" sz="1600" dirty="0">
                <a:solidFill>
                  <a:prstClr val="black"/>
                </a:solidFill>
                <a:latin typeface="Calibri"/>
              </a:rPr>
              <a:t>To measure and monitor Financial and Operational business performance, Analyze results, Predict outcomes and Achieve better business results.</a:t>
            </a:r>
          </a:p>
        </p:txBody>
      </p:sp>
      <p:sp>
        <p:nvSpPr>
          <p:cNvPr id="8" name="Rectangle 7"/>
          <p:cNvSpPr/>
          <p:nvPr/>
        </p:nvSpPr>
        <p:spPr bwMode="auto">
          <a:xfrm>
            <a:off x="652927" y="3796555"/>
            <a:ext cx="6417669" cy="478301"/>
          </a:xfrm>
          <a:prstGeom prst="rect">
            <a:avLst/>
          </a:prstGeom>
          <a:solidFill>
            <a:schemeClr val="accent3"/>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solidFill>
                  <a:prstClr val="white"/>
                </a:solidFill>
                <a:latin typeface="Calibri"/>
              </a:rPr>
              <a:t>WHY INVEST IN BUSINESS ANALYTICS?</a:t>
            </a:r>
          </a:p>
        </p:txBody>
      </p:sp>
    </p:spTree>
    <p:extLst>
      <p:ext uri="{BB962C8B-B14F-4D97-AF65-F5344CB8AC3E}">
        <p14:creationId xmlns:p14="http://schemas.microsoft.com/office/powerpoint/2010/main" val="1192178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232450" y="180694"/>
            <a:ext cx="7596554" cy="416837"/>
          </a:xfrm>
          <a:prstGeom prst="rect">
            <a:avLst/>
          </a:prstGeom>
          <a:extLst/>
        </p:spPr>
        <p:txBody>
          <a:bodyPr/>
          <a:lstStyle/>
          <a:p>
            <a:pPr eaLnBrk="0" hangingPunct="0">
              <a:lnSpc>
                <a:spcPct val="95000"/>
              </a:lnSpc>
            </a:pPr>
            <a:r>
              <a:rPr lang="tr-TR" sz="2400" b="1" dirty="0">
                <a:solidFill>
                  <a:prstClr val="black"/>
                </a:solidFill>
                <a:latin typeface="Calibri"/>
              </a:rPr>
              <a:t>What is </a:t>
            </a:r>
            <a:r>
              <a:rPr lang="en-US" sz="2400" b="1" dirty="0">
                <a:solidFill>
                  <a:prstClr val="black"/>
                </a:solidFill>
                <a:latin typeface="Calibri"/>
              </a:rPr>
              <a:t>Predictive Analytics</a:t>
            </a:r>
            <a:r>
              <a:rPr lang="tr-TR" sz="2400" b="1" dirty="0">
                <a:solidFill>
                  <a:prstClr val="black"/>
                </a:solidFill>
                <a:latin typeface="Calibri"/>
              </a:rPr>
              <a:t>?</a:t>
            </a:r>
          </a:p>
        </p:txBody>
      </p:sp>
      <p:sp>
        <p:nvSpPr>
          <p:cNvPr id="3" name="Rectangle 2"/>
          <p:cNvSpPr>
            <a:spLocks noGrp="1" noChangeArrowheads="1"/>
          </p:cNvSpPr>
          <p:nvPr/>
        </p:nvSpPr>
        <p:spPr bwMode="auto">
          <a:xfrm>
            <a:off x="232450" y="882620"/>
            <a:ext cx="7596554"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itchFamily="2" charset="2"/>
              <a:buChar char="n"/>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bg2"/>
              </a:buClr>
              <a:buFont typeface="Wingdings" pitchFamily="2" charset="2"/>
              <a:buChar char="§"/>
              <a:defRPr>
                <a:solidFill>
                  <a:schemeClr val="tx1"/>
                </a:solidFill>
                <a:latin typeface="+mn-lt"/>
              </a:defRPr>
            </a:lvl6pPr>
            <a:lvl7pPr marL="2971800" indent="-228600" algn="l" rtl="0" fontAlgn="base">
              <a:spcBef>
                <a:spcPct val="20000"/>
              </a:spcBef>
              <a:spcAft>
                <a:spcPct val="0"/>
              </a:spcAft>
              <a:buClr>
                <a:schemeClr val="bg2"/>
              </a:buClr>
              <a:buFont typeface="Wingdings" pitchFamily="2" charset="2"/>
              <a:buChar char="§"/>
              <a:defRPr>
                <a:solidFill>
                  <a:schemeClr val="tx1"/>
                </a:solidFill>
                <a:latin typeface="+mn-lt"/>
              </a:defRPr>
            </a:lvl7pPr>
            <a:lvl8pPr marL="3429000" indent="-228600" algn="l" rtl="0" fontAlgn="base">
              <a:spcBef>
                <a:spcPct val="20000"/>
              </a:spcBef>
              <a:spcAft>
                <a:spcPct val="0"/>
              </a:spcAft>
              <a:buClr>
                <a:schemeClr val="bg2"/>
              </a:buClr>
              <a:buFont typeface="Wingdings" pitchFamily="2" charset="2"/>
              <a:buChar char="§"/>
              <a:defRPr>
                <a:solidFill>
                  <a:schemeClr val="tx1"/>
                </a:solidFill>
                <a:latin typeface="+mn-lt"/>
              </a:defRPr>
            </a:lvl8pPr>
            <a:lvl9pPr marL="3886200" indent="-228600" algn="l" rtl="0" fontAlgn="base">
              <a:spcBef>
                <a:spcPct val="20000"/>
              </a:spcBef>
              <a:spcAft>
                <a:spcPct val="0"/>
              </a:spcAft>
              <a:buClr>
                <a:schemeClr val="bg2"/>
              </a:buClr>
              <a:buFont typeface="Wingdings" pitchFamily="2" charset="2"/>
              <a:buChar char="§"/>
              <a:defRPr>
                <a:solidFill>
                  <a:schemeClr val="tx1"/>
                </a:solidFill>
                <a:latin typeface="+mn-lt"/>
              </a:defRPr>
            </a:lvl9pPr>
          </a:lstStyle>
          <a:p>
            <a:pPr eaLnBrk="1" hangingPunct="1">
              <a:buClr>
                <a:srgbClr val="EEECE1"/>
              </a:buClr>
              <a:defRPr/>
            </a:pPr>
            <a:r>
              <a:rPr lang="en-US" dirty="0">
                <a:solidFill>
                  <a:prstClr val="black"/>
                </a:solidFill>
                <a:latin typeface="Calibri"/>
              </a:rPr>
              <a:t>Predictive Analytics</a:t>
            </a:r>
          </a:p>
          <a:p>
            <a:pPr lvl="1" eaLnBrk="1" hangingPunct="1">
              <a:buClr>
                <a:srgbClr val="C0504D"/>
              </a:buClr>
              <a:defRPr/>
            </a:pPr>
            <a:r>
              <a:rPr lang="en-US" dirty="0">
                <a:solidFill>
                  <a:prstClr val="black"/>
                </a:solidFill>
                <a:latin typeface="Calibri"/>
              </a:rPr>
              <a:t>Study of algorithms that</a:t>
            </a:r>
          </a:p>
          <a:p>
            <a:pPr lvl="1" eaLnBrk="1" hangingPunct="1">
              <a:buClr>
                <a:srgbClr val="C0504D"/>
              </a:buClr>
              <a:defRPr/>
            </a:pPr>
            <a:r>
              <a:rPr lang="en-US" dirty="0">
                <a:solidFill>
                  <a:prstClr val="black"/>
                </a:solidFill>
                <a:latin typeface="Calibri"/>
              </a:rPr>
              <a:t>improve their performance</a:t>
            </a:r>
          </a:p>
          <a:p>
            <a:pPr lvl="1" eaLnBrk="1" hangingPunct="1">
              <a:buClr>
                <a:srgbClr val="C0504D"/>
              </a:buClr>
              <a:defRPr/>
            </a:pPr>
            <a:r>
              <a:rPr lang="en-US" dirty="0">
                <a:solidFill>
                  <a:prstClr val="black"/>
                </a:solidFill>
                <a:latin typeface="Calibri"/>
              </a:rPr>
              <a:t>at some task</a:t>
            </a:r>
          </a:p>
          <a:p>
            <a:pPr lvl="1" eaLnBrk="1" hangingPunct="1">
              <a:buClr>
                <a:srgbClr val="C0504D"/>
              </a:buClr>
              <a:defRPr/>
            </a:pPr>
            <a:r>
              <a:rPr lang="en-US" dirty="0">
                <a:solidFill>
                  <a:prstClr val="black"/>
                </a:solidFill>
                <a:latin typeface="Calibri"/>
              </a:rPr>
              <a:t>with experience</a:t>
            </a:r>
          </a:p>
          <a:p>
            <a:pPr marL="457200" lvl="1" indent="0" eaLnBrk="1" hangingPunct="1">
              <a:buClr>
                <a:srgbClr val="C0504D"/>
              </a:buClr>
              <a:buNone/>
              <a:defRPr/>
            </a:pPr>
            <a:endParaRPr lang="en-US" dirty="0">
              <a:solidFill>
                <a:prstClr val="black"/>
              </a:solidFill>
              <a:latin typeface="Calibri"/>
            </a:endParaRPr>
          </a:p>
          <a:p>
            <a:pPr eaLnBrk="1" hangingPunct="1">
              <a:buClr>
                <a:srgbClr val="EEECE1"/>
              </a:buClr>
              <a:defRPr/>
            </a:pPr>
            <a:r>
              <a:rPr lang="tr-TR" dirty="0">
                <a:solidFill>
                  <a:prstClr val="black"/>
                </a:solidFill>
                <a:latin typeface="Calibri"/>
              </a:rPr>
              <a:t>Optimize a performance criterion using example data or past experience.</a:t>
            </a:r>
          </a:p>
          <a:p>
            <a:pPr eaLnBrk="1" hangingPunct="1">
              <a:buClr>
                <a:srgbClr val="EEECE1"/>
              </a:buClr>
              <a:defRPr/>
            </a:pPr>
            <a:r>
              <a:rPr lang="tr-TR" dirty="0">
                <a:solidFill>
                  <a:prstClr val="black"/>
                </a:solidFill>
                <a:latin typeface="Calibri"/>
              </a:rPr>
              <a:t>Role of Statistics: Inference from a sample</a:t>
            </a:r>
          </a:p>
          <a:p>
            <a:pPr eaLnBrk="1" hangingPunct="1">
              <a:buClr>
                <a:srgbClr val="EEECE1"/>
              </a:buClr>
              <a:defRPr/>
            </a:pPr>
            <a:r>
              <a:rPr lang="tr-TR" dirty="0">
                <a:solidFill>
                  <a:prstClr val="black"/>
                </a:solidFill>
                <a:latin typeface="Calibri"/>
              </a:rPr>
              <a:t>Role of Computer science: Efficient algorithms to</a:t>
            </a:r>
          </a:p>
          <a:p>
            <a:pPr lvl="1" eaLnBrk="1" hangingPunct="1">
              <a:buClr>
                <a:srgbClr val="C0504D"/>
              </a:buClr>
              <a:defRPr/>
            </a:pPr>
            <a:r>
              <a:rPr lang="tr-TR" sz="2400" dirty="0">
                <a:solidFill>
                  <a:prstClr val="black"/>
                </a:solidFill>
                <a:latin typeface="Calibri"/>
              </a:rPr>
              <a:t>Solve the optimization problem</a:t>
            </a:r>
          </a:p>
          <a:p>
            <a:pPr lvl="1" eaLnBrk="1" hangingPunct="1">
              <a:buClr>
                <a:srgbClr val="C0504D"/>
              </a:buClr>
              <a:defRPr/>
            </a:pPr>
            <a:r>
              <a:rPr lang="tr-TR" sz="2400" dirty="0">
                <a:solidFill>
                  <a:prstClr val="black"/>
                </a:solidFill>
                <a:latin typeface="Calibri"/>
              </a:rPr>
              <a:t>Representing and evaluating the model for inference</a:t>
            </a:r>
          </a:p>
        </p:txBody>
      </p:sp>
    </p:spTree>
    <p:extLst>
      <p:ext uri="{BB962C8B-B14F-4D97-AF65-F5344CB8AC3E}">
        <p14:creationId xmlns:p14="http://schemas.microsoft.com/office/powerpoint/2010/main" val="130666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ChangeArrowheads="1"/>
          </p:cNvSpPr>
          <p:nvPr/>
        </p:nvSpPr>
        <p:spPr bwMode="auto">
          <a:xfrm>
            <a:off x="112716" y="135874"/>
            <a:ext cx="7596554" cy="416837"/>
          </a:xfrm>
          <a:prstGeom prst="rect">
            <a:avLst/>
          </a:prstGeom>
          <a:extLst/>
        </p:spPr>
        <p:txBody>
          <a:bodyPr/>
          <a:lstStyle/>
          <a:p>
            <a:pPr eaLnBrk="0" hangingPunct="0">
              <a:lnSpc>
                <a:spcPct val="95000"/>
              </a:lnSpc>
            </a:pPr>
            <a:r>
              <a:rPr lang="en-US" sz="2400" b="1" dirty="0">
                <a:solidFill>
                  <a:prstClr val="black"/>
                </a:solidFill>
                <a:latin typeface="Calibri"/>
              </a:rPr>
              <a:t>Machine Learning</a:t>
            </a:r>
            <a:endParaRPr lang="tr-TR" sz="2400" b="1" dirty="0">
              <a:solidFill>
                <a:prstClr val="black"/>
              </a:solidFill>
              <a:latin typeface="Calibri"/>
            </a:endParaRPr>
          </a:p>
        </p:txBody>
      </p:sp>
      <p:sp>
        <p:nvSpPr>
          <p:cNvPr id="3" name="Rectangle 2"/>
          <p:cNvSpPr/>
          <p:nvPr/>
        </p:nvSpPr>
        <p:spPr>
          <a:xfrm>
            <a:off x="826212" y="862448"/>
            <a:ext cx="1470713" cy="369332"/>
          </a:xfrm>
          <a:prstGeom prst="rect">
            <a:avLst/>
          </a:prstGeom>
        </p:spPr>
        <p:txBody>
          <a:bodyPr wrap="square">
            <a:spAutoFit/>
          </a:bodyPr>
          <a:lstStyle/>
          <a:p>
            <a:pPr algn="ctr"/>
            <a:r>
              <a:rPr lang="en-US" b="1" dirty="0">
                <a:solidFill>
                  <a:prstClr val="white"/>
                </a:solidFill>
                <a:latin typeface="Calibri"/>
              </a:rPr>
              <a:t>Big Data</a:t>
            </a:r>
          </a:p>
        </p:txBody>
      </p:sp>
      <p:sp>
        <p:nvSpPr>
          <p:cNvPr id="4" name="Rectangle 3"/>
          <p:cNvSpPr/>
          <p:nvPr/>
        </p:nvSpPr>
        <p:spPr>
          <a:xfrm>
            <a:off x="3140987" y="862449"/>
            <a:ext cx="1969477" cy="646331"/>
          </a:xfrm>
          <a:prstGeom prst="rect">
            <a:avLst/>
          </a:prstGeom>
        </p:spPr>
        <p:txBody>
          <a:bodyPr wrap="square">
            <a:spAutoFit/>
          </a:bodyPr>
          <a:lstStyle/>
          <a:p>
            <a:pPr algn="ctr"/>
            <a:r>
              <a:rPr lang="en-US" b="1" dirty="0">
                <a:solidFill>
                  <a:prstClr val="white"/>
                </a:solidFill>
                <a:latin typeface="Calibri"/>
              </a:rPr>
              <a:t>Predictive Analytics</a:t>
            </a:r>
          </a:p>
        </p:txBody>
      </p:sp>
      <p:sp>
        <p:nvSpPr>
          <p:cNvPr id="5" name="Rectangle 4"/>
          <p:cNvSpPr/>
          <p:nvPr/>
        </p:nvSpPr>
        <p:spPr>
          <a:xfrm>
            <a:off x="444336" y="631618"/>
            <a:ext cx="7315200" cy="830997"/>
          </a:xfrm>
          <a:prstGeom prst="rect">
            <a:avLst/>
          </a:prstGeom>
        </p:spPr>
        <p:txBody>
          <a:bodyPr wrap="square">
            <a:spAutoFit/>
          </a:bodyPr>
          <a:lstStyle/>
          <a:p>
            <a:r>
              <a:rPr lang="en-US" sz="1600" b="1" dirty="0">
                <a:solidFill>
                  <a:srgbClr val="F79646">
                    <a:lumMod val="50000"/>
                  </a:srgbClr>
                </a:solidFill>
                <a:latin typeface="Calibri"/>
              </a:rPr>
              <a:t>Machine learning </a:t>
            </a:r>
            <a:r>
              <a:rPr lang="en-US" sz="1600" dirty="0">
                <a:solidFill>
                  <a:prstClr val="black"/>
                </a:solidFill>
                <a:latin typeface="Calibri"/>
              </a:rPr>
              <a:t>is a branch of Artificial Intelligence with the goal of building computer algorithms that can learn from data and act without a need for being programmed.</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0069" y="1569029"/>
            <a:ext cx="2042579" cy="1467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444337" y="3149378"/>
            <a:ext cx="4431323" cy="954107"/>
          </a:xfrm>
          <a:prstGeom prst="rect">
            <a:avLst/>
          </a:prstGeom>
        </p:spPr>
        <p:txBody>
          <a:bodyPr wrap="square">
            <a:spAutoFit/>
          </a:bodyPr>
          <a:lstStyle/>
          <a:p>
            <a:r>
              <a:rPr lang="en-US" sz="1400" b="1" dirty="0">
                <a:solidFill>
                  <a:srgbClr val="F79646">
                    <a:lumMod val="50000"/>
                  </a:srgbClr>
                </a:solidFill>
                <a:latin typeface="Calibri"/>
              </a:rPr>
              <a:t>Where do we encounter machine learning in day-today?</a:t>
            </a:r>
          </a:p>
          <a:p>
            <a:endParaRPr lang="en-US" sz="1400" dirty="0">
              <a:solidFill>
                <a:prstClr val="black"/>
              </a:solidFill>
              <a:latin typeface="Calibri"/>
            </a:endParaRPr>
          </a:p>
          <a:p>
            <a:r>
              <a:rPr lang="en-US" sz="1400" dirty="0">
                <a:solidFill>
                  <a:prstClr val="black"/>
                </a:solidFill>
                <a:latin typeface="Calibri"/>
              </a:rPr>
              <a:t>The spam filter in emails  is built around a machine learning algorithm. </a:t>
            </a:r>
          </a:p>
        </p:txBody>
      </p:sp>
      <p:cxnSp>
        <p:nvCxnSpPr>
          <p:cNvPr id="8" name="Straight Connector 7"/>
          <p:cNvCxnSpPr/>
          <p:nvPr/>
        </p:nvCxnSpPr>
        <p:spPr>
          <a:xfrm flipH="1">
            <a:off x="2885213" y="1416628"/>
            <a:ext cx="1943899" cy="0"/>
          </a:xfrm>
          <a:prstGeom prst="line">
            <a:avLst/>
          </a:prstGeom>
          <a:noFill/>
          <a:ln w="9525" cap="flat" cmpd="sng" algn="ctr">
            <a:solidFill>
              <a:srgbClr val="F79646">
                <a:lumMod val="50000"/>
              </a:srgbClr>
            </a:solidFill>
            <a:prstDash val="solid"/>
          </a:ln>
          <a:effectLst/>
        </p:spPr>
      </p:cxnSp>
      <p:sp>
        <p:nvSpPr>
          <p:cNvPr id="9" name="Rectangle 8"/>
          <p:cNvSpPr/>
          <p:nvPr/>
        </p:nvSpPr>
        <p:spPr>
          <a:xfrm>
            <a:off x="468124" y="4357290"/>
            <a:ext cx="1547446" cy="1815882"/>
          </a:xfrm>
          <a:prstGeom prst="rect">
            <a:avLst/>
          </a:prstGeom>
        </p:spPr>
        <p:txBody>
          <a:bodyPr wrap="square">
            <a:spAutoFit/>
          </a:bodyPr>
          <a:lstStyle/>
          <a:p>
            <a:r>
              <a:rPr lang="en-US" sz="1400" dirty="0">
                <a:solidFill>
                  <a:prstClr val="black"/>
                </a:solidFill>
                <a:latin typeface="Calibri"/>
              </a:rPr>
              <a:t>In Google translate , machine learning is trying to learn patterns in data to translate text from one language to another. </a:t>
            </a:r>
          </a:p>
        </p:txBody>
      </p:sp>
      <p:sp>
        <p:nvSpPr>
          <p:cNvPr id="10" name="Rectangle 9"/>
          <p:cNvSpPr/>
          <p:nvPr/>
        </p:nvSpPr>
        <p:spPr>
          <a:xfrm>
            <a:off x="3985048" y="4357530"/>
            <a:ext cx="1617785" cy="1600438"/>
          </a:xfrm>
          <a:prstGeom prst="rect">
            <a:avLst/>
          </a:prstGeom>
        </p:spPr>
        <p:txBody>
          <a:bodyPr wrap="square">
            <a:spAutoFit/>
          </a:bodyPr>
          <a:lstStyle/>
          <a:p>
            <a:r>
              <a:rPr lang="en-US" sz="1400" dirty="0">
                <a:solidFill>
                  <a:prstClr val="black"/>
                </a:solidFill>
                <a:latin typeface="Calibri"/>
              </a:rPr>
              <a:t>On the basis of what is bought on Amazon it suggests what one would like  to buy. That is done through machine learning.</a:t>
            </a:r>
          </a:p>
        </p:txBody>
      </p:sp>
      <p:sp>
        <p:nvSpPr>
          <p:cNvPr id="11" name="Rectangle 10"/>
          <p:cNvSpPr/>
          <p:nvPr/>
        </p:nvSpPr>
        <p:spPr>
          <a:xfrm>
            <a:off x="468124" y="1569032"/>
            <a:ext cx="4923692" cy="1538883"/>
          </a:xfrm>
          <a:prstGeom prst="rect">
            <a:avLst/>
          </a:prstGeom>
        </p:spPr>
        <p:txBody>
          <a:bodyPr wrap="square">
            <a:spAutoFit/>
          </a:bodyPr>
          <a:lstStyle/>
          <a:p>
            <a:r>
              <a:rPr lang="en-US" sz="1400" b="1" dirty="0">
                <a:solidFill>
                  <a:srgbClr val="F79646">
                    <a:lumMod val="50000"/>
                  </a:srgbClr>
                </a:solidFill>
                <a:latin typeface="Calibri"/>
              </a:rPr>
              <a:t>Cutting-Edge Application of Machine Learning</a:t>
            </a:r>
            <a:endParaRPr lang="en-US" sz="1600" dirty="0">
              <a:solidFill>
                <a:prstClr val="black"/>
              </a:solidFill>
              <a:latin typeface="Calibri"/>
            </a:endParaRPr>
          </a:p>
          <a:p>
            <a:r>
              <a:rPr lang="en-US" sz="1600" dirty="0">
                <a:solidFill>
                  <a:prstClr val="black"/>
                </a:solidFill>
                <a:latin typeface="Calibri"/>
              </a:rPr>
              <a:t>With an unprecedented amount of data, Google uses machine learning and its processing power to develop highly comprehensive understanding of what’s happening on roads and uses that to drive cars autonomously.</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066" y="4312231"/>
            <a:ext cx="2303585" cy="1708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0896" y="4312231"/>
            <a:ext cx="1318830" cy="956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0897" y="5226637"/>
            <a:ext cx="1318830" cy="1019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flipH="1">
            <a:off x="2885213" y="3016828"/>
            <a:ext cx="1943899" cy="0"/>
          </a:xfrm>
          <a:prstGeom prst="line">
            <a:avLst/>
          </a:prstGeom>
          <a:noFill/>
          <a:ln w="9525" cap="flat" cmpd="sng" algn="ctr">
            <a:solidFill>
              <a:srgbClr val="F79646">
                <a:lumMod val="50000"/>
              </a:srgbClr>
            </a:solidFill>
            <a:prstDash val="solid"/>
          </a:ln>
          <a:effectLst/>
        </p:spPr>
      </p:cxnSp>
      <p:cxnSp>
        <p:nvCxnSpPr>
          <p:cNvPr id="16" name="Straight Connector 15"/>
          <p:cNvCxnSpPr/>
          <p:nvPr/>
        </p:nvCxnSpPr>
        <p:spPr>
          <a:xfrm flipH="1">
            <a:off x="3850767" y="4380782"/>
            <a:ext cx="1" cy="1737360"/>
          </a:xfrm>
          <a:prstGeom prst="line">
            <a:avLst/>
          </a:prstGeom>
          <a:noFill/>
          <a:ln w="9525" cap="flat" cmpd="sng" algn="ctr">
            <a:solidFill>
              <a:srgbClr val="F79646">
                <a:lumMod val="50000"/>
              </a:srgbClr>
            </a:solidFill>
            <a:prstDash val="solid"/>
          </a:ln>
          <a:effectLst/>
        </p:spPr>
      </p:cxnSp>
    </p:spTree>
    <p:extLst>
      <p:ext uri="{BB962C8B-B14F-4D97-AF65-F5344CB8AC3E}">
        <p14:creationId xmlns:p14="http://schemas.microsoft.com/office/powerpoint/2010/main" val="2582562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1078</Words>
  <Application>Microsoft Macintosh PowerPoint</Application>
  <PresentationFormat>Widescreen</PresentationFormat>
  <Paragraphs>241</Paragraphs>
  <Slides>12</Slides>
  <Notes>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12</vt:i4>
      </vt:variant>
    </vt:vector>
  </HeadingPairs>
  <TitlesOfParts>
    <vt:vector size="20" baseType="lpstr">
      <vt:lpstr>Arial</vt:lpstr>
      <vt:lpstr>Calibri</vt:lpstr>
      <vt:lpstr>Calibri Light</vt:lpstr>
      <vt:lpstr>Verdana</vt:lpstr>
      <vt:lpstr>Wingdings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Parag Pradhan</dc:creator>
  <cp:lastModifiedBy>Parag Pradhan</cp:lastModifiedBy>
  <cp:revision>2</cp:revision>
  <dcterms:created xsi:type="dcterms:W3CDTF">2019-01-27T03:22:30Z</dcterms:created>
  <dcterms:modified xsi:type="dcterms:W3CDTF">2019-01-27T03:29:36Z</dcterms:modified>
</cp:coreProperties>
</file>